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474111ea8f74a18" /><Relationship Type="http://schemas.openxmlformats.org/officeDocument/2006/relationships/extended-properties" Target="/docProps/app.xml" Id="R0d98d1ddfcab4413" /><Relationship Type="http://schemas.openxmlformats.org/officeDocument/2006/relationships/officeDocument" Target="/ppt/presentation.xml" Id="R69d49bfbd8624bb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57be958ec1f435f"/>
  </p:sldMasterIdLst>
  <p:notesMasterIdLst>
    <p:notesMasterId xmlns:r="http://schemas.openxmlformats.org/officeDocument/2006/relationships" r:id="R438f57579108486d"/>
  </p:notesMasterIdLst>
  <p:sldIdLst>
    <p:sldId xmlns:r="http://schemas.openxmlformats.org/officeDocument/2006/relationships" id="256" r:id="Refdc226caae548a4"/>
    <p:sldId xmlns:r="http://schemas.openxmlformats.org/officeDocument/2006/relationships" id="257" r:id="R12ee4e6be4724441"/>
    <p:sldId xmlns:r="http://schemas.openxmlformats.org/officeDocument/2006/relationships" id="258" r:id="Rf252123b37264092"/>
    <p:sldId xmlns:r="http://schemas.openxmlformats.org/officeDocument/2006/relationships" id="259" r:id="R3a4a3394682245e9"/>
    <p:sldId xmlns:r="http://schemas.openxmlformats.org/officeDocument/2006/relationships" id="260" r:id="R4a4f876d45214558"/>
    <p:sldId xmlns:r="http://schemas.openxmlformats.org/officeDocument/2006/relationships" id="261" r:id="Rbee36d7be2974dd1"/>
    <p:sldId xmlns:r="http://schemas.openxmlformats.org/officeDocument/2006/relationships" id="262" r:id="R279ce559f9244b94"/>
    <p:sldId xmlns:r="http://schemas.openxmlformats.org/officeDocument/2006/relationships" id="263" r:id="R041e12755c1946ff"/>
    <p:sldId xmlns:r="http://schemas.openxmlformats.org/officeDocument/2006/relationships" id="264" r:id="R7ca267990fd34d1d"/>
    <p:sldId xmlns:r="http://schemas.openxmlformats.org/officeDocument/2006/relationships" id="265" r:id="Re581ee6bbc4c4714"/>
    <p:sldId xmlns:r="http://schemas.openxmlformats.org/officeDocument/2006/relationships" id="266" r:id="R6940bdae33c24de5"/>
    <p:sldId xmlns:r="http://schemas.openxmlformats.org/officeDocument/2006/relationships" id="267" r:id="Rfe24ade3cb694b51"/>
    <p:sldId xmlns:r="http://schemas.openxmlformats.org/officeDocument/2006/relationships" id="268" r:id="R4efea32394994884"/>
    <p:sldId xmlns:r="http://schemas.openxmlformats.org/officeDocument/2006/relationships" id="269" r:id="Rd3d32cbcf69347b3"/>
    <p:sldId xmlns:r="http://schemas.openxmlformats.org/officeDocument/2006/relationships" id="270" r:id="R4a94fb6401794680"/>
    <p:sldId xmlns:r="http://schemas.openxmlformats.org/officeDocument/2006/relationships" id="271" r:id="R26d7d170c9334b6a"/>
    <p:sldId xmlns:r="http://schemas.openxmlformats.org/officeDocument/2006/relationships" id="272" r:id="Rf3dc34f55669432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8f1e9eee6b24aa5" /><Relationship Type="http://schemas.openxmlformats.org/officeDocument/2006/relationships/slideMaster" Target="/ppt/slideMasters/slideMaster1.xml" Id="Re57be958ec1f435f" /><Relationship Type="http://schemas.openxmlformats.org/officeDocument/2006/relationships/notesMaster" Target="/ppt/notesMasters/notesMaster1.xml" Id="R438f57579108486d" /><Relationship Type="http://schemas.openxmlformats.org/officeDocument/2006/relationships/presProps" Target="/ppt/presProps.xml" Id="Rbe6ffee9f5f44b09" /><Relationship Type="http://schemas.openxmlformats.org/officeDocument/2006/relationships/tableStyles" Target="/ppt/tableStyles.xml" Id="R4b8692de6bb84625" /><Relationship Type="http://schemas.openxmlformats.org/officeDocument/2006/relationships/slide" Target="/ppt/slides/slide1.xml" Id="Refdc226caae548a4" /><Relationship Type="http://schemas.openxmlformats.org/officeDocument/2006/relationships/slide" Target="/ppt/slides/slide2.xml" Id="R12ee4e6be4724441" /><Relationship Type="http://schemas.openxmlformats.org/officeDocument/2006/relationships/slide" Target="/ppt/slides/slide3.xml" Id="Rf252123b37264092" /><Relationship Type="http://schemas.openxmlformats.org/officeDocument/2006/relationships/slide" Target="/ppt/slides/slide4.xml" Id="R3a4a3394682245e9" /><Relationship Type="http://schemas.openxmlformats.org/officeDocument/2006/relationships/slide" Target="/ppt/slides/slide5.xml" Id="R4a4f876d45214558" /><Relationship Type="http://schemas.openxmlformats.org/officeDocument/2006/relationships/slide" Target="/ppt/slides/slide6.xml" Id="Rbee36d7be2974dd1" /><Relationship Type="http://schemas.openxmlformats.org/officeDocument/2006/relationships/slide" Target="/ppt/slides/slide7.xml" Id="R279ce559f9244b94" /><Relationship Type="http://schemas.openxmlformats.org/officeDocument/2006/relationships/slide" Target="/ppt/slides/slide8.xml" Id="R041e12755c1946ff" /><Relationship Type="http://schemas.openxmlformats.org/officeDocument/2006/relationships/slide" Target="/ppt/slides/slide9.xml" Id="R7ca267990fd34d1d" /><Relationship Type="http://schemas.openxmlformats.org/officeDocument/2006/relationships/slide" Target="/ppt/slides/slide10.xml" Id="Re581ee6bbc4c4714" /><Relationship Type="http://schemas.openxmlformats.org/officeDocument/2006/relationships/slide" Target="/ppt/slides/slide11.xml" Id="R6940bdae33c24de5" /><Relationship Type="http://schemas.openxmlformats.org/officeDocument/2006/relationships/slide" Target="/ppt/slides/slide12.xml" Id="Rfe24ade3cb694b51" /><Relationship Type="http://schemas.openxmlformats.org/officeDocument/2006/relationships/slide" Target="/ppt/slides/slide13.xml" Id="R4efea32394994884" /><Relationship Type="http://schemas.openxmlformats.org/officeDocument/2006/relationships/slide" Target="/ppt/slides/slide14.xml" Id="Rd3d32cbcf69347b3" /><Relationship Type="http://schemas.openxmlformats.org/officeDocument/2006/relationships/slide" Target="/ppt/slides/slide15.xml" Id="R4a94fb6401794680" /><Relationship Type="http://schemas.openxmlformats.org/officeDocument/2006/relationships/slide" Target="/ppt/slides/slide16.xml" Id="R26d7d170c9334b6a" /><Relationship Type="http://schemas.openxmlformats.org/officeDocument/2006/relationships/slide" Target="/ppt/slides/slide17.xml" Id="Rf3dc34f55669432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0974e5315814de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36787f7d5ab4776" /><Relationship Type="http://schemas.openxmlformats.org/officeDocument/2006/relationships/notesMaster" Target="/ppt/notesMasters/notesMaster1.xml" Id="Rcb80bf9d66c749a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35808fc9aec4998" /><Relationship Type="http://schemas.openxmlformats.org/officeDocument/2006/relationships/notesMaster" Target="/ppt/notesMasters/notesMaster1.xml" Id="R2eadf9b34e4b4e0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7d5effd242749b1" /><Relationship Type="http://schemas.openxmlformats.org/officeDocument/2006/relationships/notesMaster" Target="/ppt/notesMasters/notesMaster1.xml" Id="R3f632b8f5ce1402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9623a29e4354421" /><Relationship Type="http://schemas.openxmlformats.org/officeDocument/2006/relationships/notesMaster" Target="/ppt/notesMasters/notesMaster1.xml" Id="R2e65f18bc7ba4f1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d167ebe34884117" /><Relationship Type="http://schemas.openxmlformats.org/officeDocument/2006/relationships/notesMaster" Target="/ppt/notesMasters/notesMaster1.xml" Id="Ra5fa990d741f466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f236c0c5bdc44b3" /><Relationship Type="http://schemas.openxmlformats.org/officeDocument/2006/relationships/notesMaster" Target="/ppt/notesMasters/notesMaster1.xml" Id="R3723adce3bae421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f591d74c31a40b3" /><Relationship Type="http://schemas.openxmlformats.org/officeDocument/2006/relationships/notesMaster" Target="/ppt/notesMasters/notesMaster1.xml" Id="Rdc60fc4d506d45d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a29d046a95148c0" /><Relationship Type="http://schemas.openxmlformats.org/officeDocument/2006/relationships/notesMaster" Target="/ppt/notesMasters/notesMaster1.xml" Id="R4be3348f60b4487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ba0e5910bb249aa" /><Relationship Type="http://schemas.openxmlformats.org/officeDocument/2006/relationships/notesMaster" Target="/ppt/notesMasters/notesMaster1.xml" Id="Rb623f3ea4ea2453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9af2b0483744291" /><Relationship Type="http://schemas.openxmlformats.org/officeDocument/2006/relationships/notesMaster" Target="/ppt/notesMasters/notesMaster1.xml" Id="Re4959f04fa4942b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afba1564e654f39" /><Relationship Type="http://schemas.openxmlformats.org/officeDocument/2006/relationships/notesMaster" Target="/ppt/notesMasters/notesMaster1.xml" Id="R0093319dfea1496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2746dae30494314" /><Relationship Type="http://schemas.openxmlformats.org/officeDocument/2006/relationships/notesMaster" Target="/ppt/notesMasters/notesMaster1.xml" Id="R9a51723184ff439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aff24bf7f5e4339" /><Relationship Type="http://schemas.openxmlformats.org/officeDocument/2006/relationships/notesMaster" Target="/ppt/notesMasters/notesMaster1.xml" Id="R9b7f6409acae4f9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cc9cff53cea46a3" /><Relationship Type="http://schemas.openxmlformats.org/officeDocument/2006/relationships/notesMaster" Target="/ppt/notesMasters/notesMaster1.xml" Id="R6fb8e03e800c4eb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d51332427a849ed" /><Relationship Type="http://schemas.openxmlformats.org/officeDocument/2006/relationships/notesMaster" Target="/ppt/notesMasters/notesMaster1.xml" Id="R96ce2cef807b4ff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7cec542d26540c4" /><Relationship Type="http://schemas.openxmlformats.org/officeDocument/2006/relationships/notesMaster" Target="/ppt/notesMasters/notesMaster1.xml" Id="Re9305821b8944d2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61ca61266ee41e0" /><Relationship Type="http://schemas.openxmlformats.org/officeDocument/2006/relationships/notesMaster" Target="/ppt/notesMasters/notesMaster1.xml" Id="R4274c3ca8309455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매일의 선택과 돌봄을</a:t>
            </a:r>
          </a:p>
          <a:p xmlns:a="http://schemas.openxmlformats.org/drawingml/2006/main">
            <a:r>
              <a:t>실행 가능한 기록으로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필요한 안내를 실제 기록과 다음 확인으로 이어갑니다.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웰니스 이용자: 채식 유형·알레르기·생활 목표에 맞춰 식사와 습관을 기록하고 레시피·영양 정보를 활용합니다.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환자와 가족: 항암 돌봄 안내를 읽고 관찰·실제 수행을 남기며, 함께 돌보는 가족과 기간 자료를 공유합니다.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사업 파트너: 식품·웰니스 센터·전문가의 콘텐츠와 운영을 연결합니다. 민감 돌봄 자료는 별도 권한과 동의를 따릅니다.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일반적인 안내만으로는 오늘 무엇을 했는지 알기 어렵습니다.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일상 영양: 추천과 검색, 실제 식사·장보기·운동이 서로 분리되어 지속하기 어렵습니다.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가족 돌봄: 교대하는 가족은 약·위생·수분·증상과 미완료 업무를 반복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운영 파트너: 회원·수업·예약·상품·문의 기록이 분산되어 반복 이용과 서비스 품질을 측정하기 어렵습니다.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웰니스와 항암 돌봄을 하나의 거대한 시장 숫자로 합치지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웰니스 시장: 식사·영양 습관이 필요한 이용자와 센터·식품 사업자. 유료 수요는 파트너 운영과 반복 사용에서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돌봄 수요 맥락: 국가암정보센터의 2023년 암유병자는 약 273만 명입니다. 현재 치료 중인 환자나 유료 앱 고객 수와 다릅니다.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초기 시장 산정: 활성 파트너 수 × 유료 전환 × 계약단가, 또는 귀속 확인 구매 × 계약 수수료를 각각 계산합니다.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국가암정보센터 암종별 암유병률 https://cancer.go.kr/lay1/S1T654C656/contents.do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매일의 건강한 선택을 한 서비스에서 이어갑니다.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기록과 이해: 식사·수면·운동·기분 케어로그를 규칙 기반 인사이트와 선택적 AI로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실행: 레시피·영양·맛집·챌린지와 재료 구매 연결로 기록 이후의 행동을 돕습니다.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파트너 운영: 센터 수업·예약·이용권과 상품·문의 운영을 제공합니다. 실제 결제·정산 수락은 별도입니다.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베지케어 서비스 https://veggie.care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상황별 교육과 실제 관찰·수행 기록을 연결합니다.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상황별 안내: 식사·약 삼킴·감염 예방·침상·관 돌봄 등 73편 가이드와 관련 기록 진입을 제공합니다.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공동 수행: 환자 동의와 세부 권한 아래 알림·담당·실제 투약·돌봄 완료를 공유합니다. 읽음·계획·수행을 구분합니다.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자료 공유: 모바일 기록·현황판·기간 PDF를 연결합니다. 이메일 전송 기능의 실제 외부 수신은 SMTP 인증 보완 후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교육 자료는 임상 검토가 필요한 초안입니다. 진단·처방·항암 효과·식이 치료를 제공하거나 입증한다는 의미가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항암케어 작동 방식 https://veggie.care/care/oncology/how-it-works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웰니스와 민감 돌봄을 목적·권한에 맞게 운영합니다.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기록 품질: 관찰값·출처·시각·기간과 미기록을 보존합니다. 영양액 부피와 순수 수분처럼 다른 값을 임의 합산하지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설명과 AI: 규칙 결과와 실 AI 응답을 구분합니다. 항암 답변의 현재 rules_only 상태를 실 모델 검증으로 표현하지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민감자료: 환자 동의·위임·관계·세부 공유 권한을 적용합니다. 환자 식별정보와 개인 제한을 상품 검색어로 보내지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생활 정보와 운영 도구 사이에서 반복 이용을 검증합니다.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특정 제품의 기능 부재나 임상적 우월성을 주장하는 비교가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표의 정의·단위와 가정을 먼저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Beta 정책과 향후 과금을 구분합니다.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정책: 파트너 행정 기능의 Beta 무료 정책과 상품 거래 수수료는 별개입니다. 공개 운영을 유료 매출로 계산하지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사업화 가설: 센터·전문가 운영 구독, 검증된 제휴 구매 수수료, 승인된 직접 판매 수수료를 각각 검증합니다.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돌봄 협력: 환자·가족 실증과 기관 협력은 임상·동의·보안 검토를 거쳐 계약합니다. 환자 데이터를 광고·판매에 활용하지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파트너 비즈니스·행정 안내 https://veggie.care/partnerships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월 10만원 구독을 가정한 계산 예시입니다. 현재 판매 요금이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월매출 = 파트너 수 × 월 10만원. 연 환산 = 월매출 × 12. VAT·할인·이탈·운영비 제외. 제휴·직접판매 수익과 중복 합산하지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표의 정의·단위와 가정을 먼저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고객군별 획득·수락 조건을 나눕니다.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웰니스: 레시피·맛집·웹툰 가이드로 유입하고 실제 기록·챌린지 반복 사용과 파트너 예약으로 전환합니다.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파트너: 센터·식품·전문가의 반복 업무를 선정해 온보딩 시간·문의·예약·재사용을 검증합니다.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항암 가족: 전문가 임상 검토 후 동의한 보호자 실증으로 진입합니다. 사용성·누락·인수인계 품질을 관찰합니다.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공개 업데이트와 외부 수락 조건을 함께 제시합니다.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소프트웨어 검사·운영 배포가 실제 환자 안전성·임상 효과·외부 메일 수신을 증명하지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표의 정의·단위와 가정을 먼저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안정적인 Beta 운영에서 검증된 계약으로 진행합니다.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실증 착수 기준 제안 일정이며 의료·기관 승인에 따라 범위를 확정합니다.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표의 정의·단위와 가정을 먼저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생활의 지속성과 돌봄의 정확성을 함께 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생활 가치: 4주 기록 유지율·실제 챌린지 완료율·레시피 이후 행동 전환·파트너 예약 재사용을 측정합니다.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경제성: 유료 파트너 MRR, 제휴 귀속과 실 입금, 환불·AI비·콘텐츠 유지비·고객지원비를 분리합니다.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돌봄 품질: 관찰 누락·중복 수행 차단·공유 과업완료·전문가 수정률을 측정합니다. 임상 효과는 별도 연구 대상입니다.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의료·거래·외부 전달의 책임 범위를 구체적으로 관리합니다.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돌봄: 가이드는 담당 의료진의 개별 지시와 응급 계획을 우선합니다. 치료·약·식단 변경을 자동 결정하지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거래: 실 PG·환불·배송·반품·정산과 제휴 API 승인·입금 대조를 마쳐야 실제 수익을 확인할 수 있습니다.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공유: SMTP 인증 문제를 보완하고 실제 수신·반송을 확인해야 메일 전달을 완료로 인정합니다. PDF 다운로드는 별도 제공합니다.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웰니스 파트너·임상 검토자·사업화 투자 협력을 제안합니다.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협력 요청: 센터·식품·영양 전문가의 운영 실증, 항암 돌봄 교육 검토와 동의한 보호자 사용성 평가를 제안합니다.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자금 사용 방향: 반복 사용 개선, 파트너 도입·제휴 운영, 보안·품질, 전문가 검토·돌봄 실증에 우선 배분합니다.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실사와 문의: 투자액·기업가치·확정 매출은 별도 협의합니다. 계약·원가·제휴 입금·데이터 권한과 콘텐츠 검토 기록을 확인합니다. veggie.care/partnerships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협력 대상과 다음 실사 자료를 구체적으로 논의합니다.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2026-10-14 기준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제품: 완료 점검·항암 전체 가이드·모바일 메일·직접 판매·우선순위 정본과 공개 화면을 대조했습니다.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시장 통계: 국가암정보센터의 2023년 암유병자 통계를 수요 맥락으로만 사용했습니다.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연구와 계획: FHIR·웨어러블·연합학습은 향후 아키텍처입니다. 임상 검토와 실제 외부 수락의 미완료를 유지합니다.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베지케어 기술 https://veggie.care/technology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항암케어 작동 방식 https://veggie.care/care/oncology/how-it-works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파트너 안내 https://veggie.care/partnerships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국가암정보센터 https://cancer.go.kr/lay1/S1T654C656/contents.do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76a2c9198bb40f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6ff2dc3fb5419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4ab9e7f40b4d4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84b06a151044a7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5a3f62dd512471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784021616e457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7151009-F7D2-43A1-8528-FA80FAE74AD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A19511F-9B22-4914-8D10-E78F52954ED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8A09E66-3CFF-4C5D-9C8B-9E5975F1399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381E0AB-B888-42DB-9B1D-7B0607DA4DC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FC3ED4D-D3D9-406A-B321-6D8AD12746F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6D644FF-DC13-4AFA-A93E-0D183A3FB34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30ED36A-2DD7-4A4C-B853-0460CBE3C4A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340E819-260E-4DD1-B30C-69C5C8C9A5C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5B23968-B8A8-443F-BFE5-50B2C00B7B5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4A1503D-0DF3-475D-A370-3F54DF62098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05be708138b4a56" /><Relationship Type="http://schemas.openxmlformats.org/officeDocument/2006/relationships/slideLayout" Target="/ppt/slideLayouts/slideLayout1.xml" Id="Ref20644473fd4444" /><Relationship Type="http://schemas.openxmlformats.org/officeDocument/2006/relationships/slideLayout" Target="/ppt/slideLayouts/slideLayout2.xml" Id="R02e3bc5d93514325" /><Relationship Type="http://schemas.openxmlformats.org/officeDocument/2006/relationships/slideLayout" Target="/ppt/slideLayouts/slideLayout3.xml" Id="Rd572328ee56742d7" /><Relationship Type="http://schemas.openxmlformats.org/officeDocument/2006/relationships/slideLayout" Target="/ppt/slideLayouts/slideLayout4.xml" Id="Rad1c25a1e14a42db" /><Relationship Type="http://schemas.openxmlformats.org/officeDocument/2006/relationships/slideLayout" Target="/ppt/slideLayouts/slideLayout5.xml" Id="R67e4b10639c54731" /><Relationship Type="http://schemas.openxmlformats.org/officeDocument/2006/relationships/slideLayout" Target="/ppt/slideLayouts/slideLayout6.xml" Id="Rd5754af4bfcc43c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f20644473fd4444"/>
    <p:sldLayoutId xmlns:r="http://schemas.openxmlformats.org/officeDocument/2006/relationships" id="2147483650" r:id="R02e3bc5d93514325"/>
    <p:sldLayoutId xmlns:r="http://schemas.openxmlformats.org/officeDocument/2006/relationships" id="2147483651" r:id="Rd572328ee56742d7"/>
    <p:sldLayoutId xmlns:r="http://schemas.openxmlformats.org/officeDocument/2006/relationships" id="2147483652" r:id="Rad1c25a1e14a42db"/>
    <p:sldLayoutId xmlns:r="http://schemas.openxmlformats.org/officeDocument/2006/relationships" id="2147483653" r:id="R67e4b10639c54731"/>
    <p:sldLayoutId xmlns:r="http://schemas.openxmlformats.org/officeDocument/2006/relationships" id="2147483654" r:id="Rd5754af4bfcc43c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bbea8e46dd43ea" /><Relationship Type="http://schemas.openxmlformats.org/officeDocument/2006/relationships/notesSlide" Target="/ppt/notesSlides/notesSlide1.xml" Id="R54cd3d9ffacf432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d580ccead5043c6" /><Relationship Type="http://schemas.openxmlformats.org/officeDocument/2006/relationships/notesSlide" Target="/ppt/notesSlides/notesSlide2.xml" Id="R41e86f0981c7493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fdfcb681774ab8" /><Relationship Type="http://schemas.openxmlformats.org/officeDocument/2006/relationships/notesSlide" Target="/ppt/notesSlides/notesSlide3.xml" Id="Rbc7bf3ff506545c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5d1e9333b9454e" /><Relationship Type="http://schemas.openxmlformats.org/officeDocument/2006/relationships/notesSlide" Target="/ppt/notesSlides/notesSlide4.xml" Id="R8dd3a624f1f94d0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2ff44ca30fa439c" /><Relationship Type="http://schemas.openxmlformats.org/officeDocument/2006/relationships/image" Target="/ppt/media/image.png" Id="Rc3b76446813744cd" /><Relationship Type="http://schemas.openxmlformats.org/officeDocument/2006/relationships/notesSlide" Target="/ppt/notesSlides/notesSlide5.xml" Id="R3a99d9a03a0340c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8ceb5acdd647de" /><Relationship Type="http://schemas.openxmlformats.org/officeDocument/2006/relationships/image" Target="/ppt/media/image2.png" Id="Rf9f5ff337d884091" /><Relationship Type="http://schemas.openxmlformats.org/officeDocument/2006/relationships/notesSlide" Target="/ppt/notesSlides/notesSlide6.xml" Id="Rf15ed4daec12477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2393ad30144ca2" /><Relationship Type="http://schemas.openxmlformats.org/officeDocument/2006/relationships/notesSlide" Target="/ppt/notesSlides/notesSlide7.xml" Id="Rffe7b4a66dc84c3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9571d9b9a9e4631" /><Relationship Type="http://schemas.openxmlformats.org/officeDocument/2006/relationships/notesSlide" Target="/ppt/notesSlides/notesSlide8.xml" Id="R5f7cc76821ce4d2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5dac716d2243f5" /><Relationship Type="http://schemas.openxmlformats.org/officeDocument/2006/relationships/notesSlide" Target="/ppt/notesSlides/notesSlide9.xml" Id="R39a4d7784aa44a3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330b35435f4770" /><Relationship Type="http://schemas.openxmlformats.org/officeDocument/2006/relationships/notesSlide" Target="/ppt/notesSlides/notesSlide10.xml" Id="Rada72e68045d42b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f7d42541cd4efe" /><Relationship Type="http://schemas.openxmlformats.org/officeDocument/2006/relationships/notesSlide" Target="/ppt/notesSlides/notesSlide11.xml" Id="Rac8cf29768244de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f54332647c4f40" /><Relationship Type="http://schemas.openxmlformats.org/officeDocument/2006/relationships/notesSlide" Target="/ppt/notesSlides/notesSlide12.xml" Id="Rf0b2a9939def448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310ef78c9c454a" /><Relationship Type="http://schemas.openxmlformats.org/officeDocument/2006/relationships/notesSlide" Target="/ppt/notesSlides/notesSlide13.xml" Id="R8ad48b592cd04e2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d9cd593de944c2" /><Relationship Type="http://schemas.openxmlformats.org/officeDocument/2006/relationships/notesSlide" Target="/ppt/notesSlides/notesSlide14.xml" Id="Re411b5af923648a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6b0df3a49546ba" /><Relationship Type="http://schemas.openxmlformats.org/officeDocument/2006/relationships/notesSlide" Target="/ppt/notesSlides/notesSlide15.xml" Id="Rca547e110081475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e7ff44b07064784" /><Relationship Type="http://schemas.openxmlformats.org/officeDocument/2006/relationships/notesSlide" Target="/ppt/notesSlides/notesSlide16.xml" Id="Re79b2dccc6264b4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ae4dc6c28e4e2b" /><Relationship Type="http://schemas.openxmlformats.org/officeDocument/2006/relationships/notesSlide" Target="/ppt/notesSlides/notesSlide17.xml" Id="R2a6323ee40bf43f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2B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VEGGIECARE">
            <a:extLst xmlns:a="http://schemas.openxmlformats.org/drawingml/2006/main">
              <a:ext uri="{FF2B5EF4-FFF2-40B4-BE49-F238E27FC236}">
                <a16:creationId xmlns:a16="http://schemas.microsoft.com/office/drawing/2014/main" id="{6113828A-1752-43D8-B049-E3C51F5A9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rPr>
              <a:t>VEGGIECARE</a:t>
            </a:r>
          </a:p>
        </p:txBody>
      </p:sp>
      <p:sp>
        <p:nvSpPr>
          <p:cNvPr id="2" name="01">
            <a:extLst xmlns:a="http://schemas.openxmlformats.org/drawingml/2006/main">
              <a:ext uri="{FF2B5EF4-FFF2-40B4-BE49-F238E27FC236}">
                <a16:creationId xmlns:a16="http://schemas.microsoft.com/office/drawing/2014/main" id="{F3B61E9E-13CE-4672-8735-AA2AB3B75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rPr>
              <a:t>01</a:t>
            </a:r>
          </a:p>
        </p:txBody>
      </p:sp>
      <p:sp>
        <p:nvSpPr>
          <p:cNvPr id="3" name="베지케어">
            <a:extLst xmlns:a="http://schemas.openxmlformats.org/drawingml/2006/main">
              <a:ext uri="{FF2B5EF4-FFF2-40B4-BE49-F238E27FC236}">
                <a16:creationId xmlns:a16="http://schemas.microsoft.com/office/drawing/2014/main" id="{919C06EA-2016-44B0-AE45-D4BF216F0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55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55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5550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베지케어</a:t>
            </a:r>
          </a:p>
        </p:txBody>
      </p:sp>
      <p:sp>
        <p:nvSpPr>
          <p:cNvPr id="4" name="매일의 선택과 돌봄을&#10;실행 가능한 기록으로">
            <a:extLst xmlns:a="http://schemas.openxmlformats.org/drawingml/2006/main">
              <a:ext uri="{FF2B5EF4-FFF2-40B4-BE49-F238E27FC236}">
                <a16:creationId xmlns:a16="http://schemas.microsoft.com/office/drawing/2014/main" id="{320FB72E-A999-459A-91DE-1B3730A43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109728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50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4500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매일의 선택과 돌봄을</a:t>
            </a:r>
          </a:p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4500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실행 가능한 기록으로</a:t>
            </a:r>
          </a:p>
        </p:txBody>
      </p:sp>
      <p:sp>
        <p:nvSpPr>
          <p:cNvPr id="5" name="채식·영양·생활 습관과 항암 가족 돌봄을 안내·기록·공유로 연결">
            <a:extLst xmlns:a="http://schemas.openxmlformats.org/drawingml/2006/main">
              <a:ext uri="{FF2B5EF4-FFF2-40B4-BE49-F238E27FC236}">
                <a16:creationId xmlns:a16="http://schemas.microsoft.com/office/drawing/2014/main" id="{295064AB-09A6-40A7-99E8-9EC464F97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채식·영양·생활 습관과 항암 가족 돌봄을 안내·기록·공유로 연결하는 웰니스·케어 플랫폼</a:t>
            </a:r>
          </a:p>
        </p:txBody>
      </p:sp>
      <p:sp>
        <p:nvSpPr>
          <p:cNvPr id="6" name="INVESTOR &amp; BUSINESS PARTNERSHIP   2">
            <a:extLst xmlns:a="http://schemas.openxmlformats.org/drawingml/2006/main">
              <a:ext uri="{FF2B5EF4-FFF2-40B4-BE49-F238E27FC236}">
                <a16:creationId xmlns:a16="http://schemas.microsoft.com/office/drawing/2014/main" id="{74D0393F-1D31-408C-AE29-D3B8CC788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15050"/>
            <a:ext cx="10972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INVESTOR &amp; BUSINESS PARTNERSHIP   2026.10</a:t>
            </a:r>
          </a:p>
        </p:txBody>
      </p:sp>
    </p:spTree>
    <p:extLst>
      <p:ext uri="{BB962C8B-B14F-4D97-AF65-F5344CB8AC3E}">
        <p14:creationId xmlns:p14="http://schemas.microsoft.com/office/powerpoint/2010/main" val="28407112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VEGGIECARE">
            <a:extLst xmlns:a="http://schemas.openxmlformats.org/drawingml/2006/main">
              <a:ext uri="{FF2B5EF4-FFF2-40B4-BE49-F238E27FC236}">
                <a16:creationId xmlns:a16="http://schemas.microsoft.com/office/drawing/2014/main" id="{ACA77D48-1939-4D0F-B22E-7DDA04466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</a:t>
            </a:r>
          </a:p>
        </p:txBody>
      </p:sp>
      <p:sp>
        <p:nvSpPr>
          <p:cNvPr id="2" name="02">
            <a:extLst xmlns:a="http://schemas.openxmlformats.org/drawingml/2006/main">
              <a:ext uri="{FF2B5EF4-FFF2-40B4-BE49-F238E27FC236}">
                <a16:creationId xmlns:a16="http://schemas.microsoft.com/office/drawing/2014/main" id="{44008CE2-E5CA-408B-8CD8-C1E7BBE24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02</a:t>
            </a:r>
          </a:p>
        </p:txBody>
      </p:sp>
      <p:sp>
        <p:nvSpPr>
          <p:cNvPr id="3" name="생활 실천과 가족 돌봄의 공통 기반">
            <a:extLst xmlns:a="http://schemas.openxmlformats.org/drawingml/2006/main">
              <a:ext uri="{FF2B5EF4-FFF2-40B4-BE49-F238E27FC236}">
                <a16:creationId xmlns:a16="http://schemas.microsoft.com/office/drawing/2014/main" id="{035AC29D-E044-42C7-9A6D-14EFEACB5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생활 실천과 가족 돌봄의 공통 기반</a:t>
            </a:r>
          </a:p>
        </p:txBody>
      </p:sp>
      <p:sp>
        <p:nvSpPr>
          <p:cNvPr id="4" name="필요한 안내를 실제 기록과 다음 확인으로 이어갑니다.">
            <a:extLst xmlns:a="http://schemas.openxmlformats.org/drawingml/2006/main">
              <a:ext uri="{FF2B5EF4-FFF2-40B4-BE49-F238E27FC236}">
                <a16:creationId xmlns:a16="http://schemas.microsoft.com/office/drawing/2014/main" id="{9B3B63D8-EE27-4872-B3A0-E498D222F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필요한 안내를 실제 기록과 다음 확인으로 이어갑니다.</a:t>
            </a:r>
          </a:p>
        </p:txBody>
      </p:sp>
      <p:sp>
        <p:nvSpPr>
          <p:cNvPr id="5" name="웰니스 이용자">
            <a:extLst xmlns:a="http://schemas.openxmlformats.org/drawingml/2006/main">
              <a:ext uri="{FF2B5EF4-FFF2-40B4-BE49-F238E27FC236}">
                <a16:creationId xmlns:a16="http://schemas.microsoft.com/office/drawing/2014/main" id="{C8052B2D-EDF6-4A3C-B4F4-11FC0EF11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웰니스 이용자</a:t>
            </a:r>
          </a:p>
        </p:txBody>
      </p:sp>
      <p:sp>
        <p:nvSpPr>
          <p:cNvPr id="6" name="채식 유형·알레르기·생활 목표에 맞춰 식사와 습관을 기록하고 레">
            <a:extLst xmlns:a="http://schemas.openxmlformats.org/drawingml/2006/main">
              <a:ext uri="{FF2B5EF4-FFF2-40B4-BE49-F238E27FC236}">
                <a16:creationId xmlns:a16="http://schemas.microsoft.com/office/drawing/2014/main" id="{0D37DA16-9F43-42FB-A007-7A489A51C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670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채식 유형·알레르기·생활 목표에 맞춰 식사와 습관을 기록하고 레시피·영양 정보를 활용합니다.</a:t>
            </a:r>
          </a:p>
        </p:txBody>
      </p:sp>
      <p:sp>
        <p:nvSpPr>
          <p:cNvPr id="7" name="환자와 가족">
            <a:extLst xmlns:a="http://schemas.openxmlformats.org/drawingml/2006/main">
              <a:ext uri="{FF2B5EF4-FFF2-40B4-BE49-F238E27FC236}">
                <a16:creationId xmlns:a16="http://schemas.microsoft.com/office/drawing/2014/main" id="{1B866F21-F61E-4CB9-B4B5-13743F060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환자와 가족</a:t>
            </a:r>
          </a:p>
        </p:txBody>
      </p:sp>
      <p:sp>
        <p:nvSpPr>
          <p:cNvPr id="8" name="항암 돌봄 안내를 읽고 관찰·실제 수행을 남기며, 함께 돌보는 ">
            <a:extLst xmlns:a="http://schemas.openxmlformats.org/drawingml/2006/main">
              <a:ext uri="{FF2B5EF4-FFF2-40B4-BE49-F238E27FC236}">
                <a16:creationId xmlns:a16="http://schemas.microsoft.com/office/drawing/2014/main" id="{6D6CE594-8E99-4E60-A8CC-7B69BB188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9095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항암 돌봄 안내를 읽고 관찰·실제 수행을 남기며, 함께 돌보는 가족과 기간 자료를 공유합니다.</a:t>
            </a:r>
          </a:p>
        </p:txBody>
      </p:sp>
      <p:sp>
        <p:nvSpPr>
          <p:cNvPr id="9" name="사업 파트너">
            <a:extLst xmlns:a="http://schemas.openxmlformats.org/drawingml/2006/main">
              <a:ext uri="{FF2B5EF4-FFF2-40B4-BE49-F238E27FC236}">
                <a16:creationId xmlns:a16="http://schemas.microsoft.com/office/drawing/2014/main" id="{190F87C8-65FD-4E36-91B8-7B3DB3C1E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사업 파트너</a:t>
            </a:r>
          </a:p>
        </p:txBody>
      </p:sp>
      <p:sp>
        <p:nvSpPr>
          <p:cNvPr id="10" name="식품·웰니스 센터·전문가의 콘텐츠와 운영을 연결합니다. 민감 돌">
            <a:extLst xmlns:a="http://schemas.openxmlformats.org/drawingml/2006/main">
              <a:ext uri="{FF2B5EF4-FFF2-40B4-BE49-F238E27FC236}">
                <a16:creationId xmlns:a16="http://schemas.microsoft.com/office/drawing/2014/main" id="{EA0017D4-C122-4C3A-9E68-592FF2273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9149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식품·웰니스 센터·전문가의 콘텐츠와 운영을 연결합니다. 민감 돌봄 자료는 별도 권한과 동의를 따릅니다.</a:t>
            </a:r>
          </a:p>
        </p:txBody>
      </p:sp>
      <p:sp>
        <p:nvSpPr>
          <p:cNvPr id="11" name="2026-10-14 기준 · veggie.care">
            <a:extLst xmlns:a="http://schemas.openxmlformats.org/drawingml/2006/main">
              <a:ext uri="{FF2B5EF4-FFF2-40B4-BE49-F238E27FC236}">
                <a16:creationId xmlns:a16="http://schemas.microsoft.com/office/drawing/2014/main" id="{8798006F-CA3C-4CDE-A43D-41821343F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veggie.care</a:t>
            </a:r>
          </a:p>
        </p:txBody>
      </p:sp>
    </p:spTree>
    <p:extLst>
      <p:ext uri="{BB962C8B-B14F-4D97-AF65-F5344CB8AC3E}">
        <p14:creationId xmlns:p14="http://schemas.microsoft.com/office/powerpoint/2010/main" val="155147090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VEGGIECARE">
            <a:extLst xmlns:a="http://schemas.openxmlformats.org/drawingml/2006/main">
              <a:ext uri="{FF2B5EF4-FFF2-40B4-BE49-F238E27FC236}">
                <a16:creationId xmlns:a16="http://schemas.microsoft.com/office/drawing/2014/main" id="{AF6BD887-CF1A-4878-91B1-F43AF6002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</a:t>
            </a:r>
          </a:p>
        </p:txBody>
      </p:sp>
      <p:sp>
        <p:nvSpPr>
          <p:cNvPr id="2" name="03">
            <a:extLst xmlns:a="http://schemas.openxmlformats.org/drawingml/2006/main">
              <a:ext uri="{FF2B5EF4-FFF2-40B4-BE49-F238E27FC236}">
                <a16:creationId xmlns:a16="http://schemas.microsoft.com/office/drawing/2014/main" id="{89F86920-8979-4048-B059-4F9A56352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03</a:t>
            </a:r>
          </a:p>
        </p:txBody>
      </p:sp>
      <p:sp>
        <p:nvSpPr>
          <p:cNvPr id="3" name="정보가 실제 행동으로 이어져야 합니다">
            <a:extLst xmlns:a="http://schemas.openxmlformats.org/drawingml/2006/main">
              <a:ext uri="{FF2B5EF4-FFF2-40B4-BE49-F238E27FC236}">
                <a16:creationId xmlns:a16="http://schemas.microsoft.com/office/drawing/2014/main" id="{67C6BF2C-9670-4F95-9030-9D452B1AC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정보가 실제 행동으로 이어져야 합니다</a:t>
            </a:r>
          </a:p>
        </p:txBody>
      </p:sp>
      <p:sp>
        <p:nvSpPr>
          <p:cNvPr id="4" name="일반적인 안내만으로는 오늘 무엇을 했는지 알기 어렵습니다.">
            <a:extLst xmlns:a="http://schemas.openxmlformats.org/drawingml/2006/main">
              <a:ext uri="{FF2B5EF4-FFF2-40B4-BE49-F238E27FC236}">
                <a16:creationId xmlns:a16="http://schemas.microsoft.com/office/drawing/2014/main" id="{2F8A3A07-5355-4592-95C8-0F20E619B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일반적인 안내만으로는 오늘 무엇을 했는지 알기 어렵습니다.</a:t>
            </a:r>
          </a:p>
        </p:txBody>
      </p:sp>
      <p:sp>
        <p:nvSpPr>
          <p:cNvPr id="5" name="일상 영양">
            <a:extLst xmlns:a="http://schemas.openxmlformats.org/drawingml/2006/main">
              <a:ext uri="{FF2B5EF4-FFF2-40B4-BE49-F238E27FC236}">
                <a16:creationId xmlns:a16="http://schemas.microsoft.com/office/drawing/2014/main" id="{2EC1DE97-C950-48F0-92E6-359E82A1F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일상 영양</a:t>
            </a:r>
          </a:p>
        </p:txBody>
      </p:sp>
      <p:sp>
        <p:nvSpPr>
          <p:cNvPr id="6" name="추천과 검색, 실제 식사·장보기·운동이 서로 분리되어 지속하기 ">
            <a:extLst xmlns:a="http://schemas.openxmlformats.org/drawingml/2006/main">
              <a:ext uri="{FF2B5EF4-FFF2-40B4-BE49-F238E27FC236}">
                <a16:creationId xmlns:a16="http://schemas.microsoft.com/office/drawing/2014/main" id="{DFB2B539-E0FA-4497-B769-8356A65A4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670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추천과 검색, 실제 식사·장보기·운동이 서로 분리되어 지속하기 어렵습니다.</a:t>
            </a:r>
          </a:p>
        </p:txBody>
      </p:sp>
      <p:sp>
        <p:nvSpPr>
          <p:cNvPr id="7" name="가족 돌봄">
            <a:extLst xmlns:a="http://schemas.openxmlformats.org/drawingml/2006/main">
              <a:ext uri="{FF2B5EF4-FFF2-40B4-BE49-F238E27FC236}">
                <a16:creationId xmlns:a16="http://schemas.microsoft.com/office/drawing/2014/main" id="{16F7D6C2-7543-468C-90EC-C920C3E17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가족 돌봄</a:t>
            </a:r>
          </a:p>
        </p:txBody>
      </p:sp>
      <p:sp>
        <p:nvSpPr>
          <p:cNvPr id="8" name="교대하는 가족은 약·위생·수분·증상과 미완료 업무를 반복 확인합">
            <a:extLst xmlns:a="http://schemas.openxmlformats.org/drawingml/2006/main">
              <a:ext uri="{FF2B5EF4-FFF2-40B4-BE49-F238E27FC236}">
                <a16:creationId xmlns:a16="http://schemas.microsoft.com/office/drawing/2014/main" id="{F54BD8B9-0B7E-4826-ABF3-B8FD21992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9095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교대하는 가족은 약·위생·수분·증상과 미완료 업무를 반복 확인합니다.</a:t>
            </a:r>
          </a:p>
        </p:txBody>
      </p:sp>
      <p:sp>
        <p:nvSpPr>
          <p:cNvPr id="9" name="운영 파트너">
            <a:extLst xmlns:a="http://schemas.openxmlformats.org/drawingml/2006/main">
              <a:ext uri="{FF2B5EF4-FFF2-40B4-BE49-F238E27FC236}">
                <a16:creationId xmlns:a16="http://schemas.microsoft.com/office/drawing/2014/main" id="{A17B8A74-32C1-48F8-87D3-0C7CB5041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운영 파트너</a:t>
            </a:r>
          </a:p>
        </p:txBody>
      </p:sp>
      <p:sp>
        <p:nvSpPr>
          <p:cNvPr id="10" name="회원·수업·예약·상품·문의 기록이 분산되어 반복 이용과 서비스 ">
            <a:extLst xmlns:a="http://schemas.openxmlformats.org/drawingml/2006/main">
              <a:ext uri="{FF2B5EF4-FFF2-40B4-BE49-F238E27FC236}">
                <a16:creationId xmlns:a16="http://schemas.microsoft.com/office/drawing/2014/main" id="{73DB3FF0-3E6E-468E-B7E7-B20D7422D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9149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회원·수업·예약·상품·문의 기록이 분산되어 반복 이용과 서비스 품질을 측정하기 어렵습니다.</a:t>
            </a:r>
          </a:p>
        </p:txBody>
      </p:sp>
      <p:sp>
        <p:nvSpPr>
          <p:cNvPr id="11" name="2026-10-14 기준 · veggie.care">
            <a:extLst xmlns:a="http://schemas.openxmlformats.org/drawingml/2006/main">
              <a:ext uri="{FF2B5EF4-FFF2-40B4-BE49-F238E27FC236}">
                <a16:creationId xmlns:a16="http://schemas.microsoft.com/office/drawing/2014/main" id="{D4AECF3D-4070-4F84-86BB-0A6C7E2FE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veggie.care</a:t>
            </a:r>
          </a:p>
        </p:txBody>
      </p:sp>
    </p:spTree>
    <p:extLst>
      <p:ext uri="{BB962C8B-B14F-4D97-AF65-F5344CB8AC3E}">
        <p14:creationId xmlns:p14="http://schemas.microsoft.com/office/powerpoint/2010/main" val="199650008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F6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VEGGIECARE">
            <a:extLst xmlns:a="http://schemas.openxmlformats.org/drawingml/2006/main">
              <a:ext uri="{FF2B5EF4-FFF2-40B4-BE49-F238E27FC236}">
                <a16:creationId xmlns:a16="http://schemas.microsoft.com/office/drawing/2014/main" id="{9714FD68-D28D-40BE-9CB7-F52D3B608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</a:t>
            </a:r>
          </a:p>
        </p:txBody>
      </p:sp>
      <p:sp>
        <p:nvSpPr>
          <p:cNvPr id="2" name="04">
            <a:extLst xmlns:a="http://schemas.openxmlformats.org/drawingml/2006/main">
              <a:ext uri="{FF2B5EF4-FFF2-40B4-BE49-F238E27FC236}">
                <a16:creationId xmlns:a16="http://schemas.microsoft.com/office/drawing/2014/main" id="{B50B63AB-4FDE-4496-A114-142572A49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04</a:t>
            </a:r>
          </a:p>
        </p:txBody>
      </p:sp>
      <p:sp>
        <p:nvSpPr>
          <p:cNvPr id="3" name="두 고객군의 수요를 따로 검증합니다">
            <a:extLst xmlns:a="http://schemas.openxmlformats.org/drawingml/2006/main">
              <a:ext uri="{FF2B5EF4-FFF2-40B4-BE49-F238E27FC236}">
                <a16:creationId xmlns:a16="http://schemas.microsoft.com/office/drawing/2014/main" id="{69162F7C-2B63-4B2D-B6E3-C57465C8E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두 고객군의 수요를 따로 검증합니다</a:t>
            </a:r>
          </a:p>
        </p:txBody>
      </p:sp>
      <p:sp>
        <p:nvSpPr>
          <p:cNvPr id="4" name="웰니스와 항암 돌봄을 하나의 거대한 시장 숫자로 합치지 않습니다">
            <a:extLst xmlns:a="http://schemas.openxmlformats.org/drawingml/2006/main">
              <a:ext uri="{FF2B5EF4-FFF2-40B4-BE49-F238E27FC236}">
                <a16:creationId xmlns:a16="http://schemas.microsoft.com/office/drawing/2014/main" id="{4716FC1E-E926-4EAA-9A14-BEA233DF8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웰니스와 항암 돌봄을 하나의 거대한 시장 숫자로 합치지 않습니다.</a:t>
            </a:r>
          </a:p>
        </p:txBody>
      </p:sp>
      <p:sp>
        <p:nvSpPr>
          <p:cNvPr id="5" name="약 273만 명">
            <a:extLst xmlns:a="http://schemas.openxmlformats.org/drawingml/2006/main">
              <a:ext uri="{FF2B5EF4-FFF2-40B4-BE49-F238E27FC236}">
                <a16:creationId xmlns:a16="http://schemas.microsoft.com/office/drawing/2014/main" id="{4DE379CD-3EDE-4C40-9DD9-336596ABC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4953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51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51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51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약 273만 명</a:t>
            </a:r>
          </a:p>
        </p:txBody>
      </p:sp>
      <p:sp>
        <p:nvSpPr>
          <p:cNvPr id="6" name="2023년 암유병자 통계 · 돌봄 수요의 배경">
            <a:extLst xmlns:a="http://schemas.openxmlformats.org/drawingml/2006/main">
              <a:ext uri="{FF2B5EF4-FFF2-40B4-BE49-F238E27FC236}">
                <a16:creationId xmlns:a16="http://schemas.microsoft.com/office/drawing/2014/main" id="{A7C6C8D5-150A-4E40-80AE-E2A9D2AFF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0"/>
            <a:ext cx="4667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2023년 암유병자 통계 · 돌봄 수요의 배경</a:t>
            </a:r>
          </a:p>
        </p:txBody>
      </p:sp>
      <p:sp>
        <p:nvSpPr>
          <p:cNvPr id="7" name="웰니스 시장">
            <a:extLst xmlns:a="http://schemas.openxmlformats.org/drawingml/2006/main">
              <a:ext uri="{FF2B5EF4-FFF2-40B4-BE49-F238E27FC236}">
                <a16:creationId xmlns:a16="http://schemas.microsoft.com/office/drawing/2014/main" id="{21E65F6B-F29C-4DCC-91F8-D5F6E09F6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571750"/>
            <a:ext cx="5581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웰니스 시장</a:t>
            </a:r>
          </a:p>
        </p:txBody>
      </p:sp>
      <p:sp>
        <p:nvSpPr>
          <p:cNvPr id="8" name="식사·영양 습관이 필요한 이용자와 센터·식품 사업자. 유료 수요">
            <a:extLst xmlns:a="http://schemas.openxmlformats.org/drawingml/2006/main">
              <a:ext uri="{FF2B5EF4-FFF2-40B4-BE49-F238E27FC236}">
                <a16:creationId xmlns:a16="http://schemas.microsoft.com/office/drawing/2014/main" id="{FCC0E3A8-D808-4C1F-80D6-4C2D164B8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933700"/>
            <a:ext cx="5581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식사·영양 습관이 필요한 이용자와 센터·식품 사업자. 유료 수요는 파트너 운영과 반복 사용에서 확인합니다.</a:t>
            </a:r>
          </a:p>
        </p:txBody>
      </p:sp>
      <p:sp>
        <p:nvSpPr>
          <p:cNvPr id="9" name="돌봄 수요 맥락">
            <a:extLst xmlns:a="http://schemas.openxmlformats.org/drawingml/2006/main">
              <a:ext uri="{FF2B5EF4-FFF2-40B4-BE49-F238E27FC236}">
                <a16:creationId xmlns:a16="http://schemas.microsoft.com/office/drawing/2014/main" id="{4B34DD0F-99A5-409C-AA06-5DA5F04D0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771900"/>
            <a:ext cx="5581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돌봄 수요 맥락</a:t>
            </a:r>
          </a:p>
        </p:txBody>
      </p:sp>
      <p:sp>
        <p:nvSpPr>
          <p:cNvPr id="10" name="국가암정보센터의 2023년 암유병자는 약 273만 명입니다. 현">
            <a:extLst xmlns:a="http://schemas.openxmlformats.org/drawingml/2006/main">
              <a:ext uri="{FF2B5EF4-FFF2-40B4-BE49-F238E27FC236}">
                <a16:creationId xmlns:a16="http://schemas.microsoft.com/office/drawing/2014/main" id="{0E34E96D-8E31-47AD-94A9-84AD3FBAB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133850"/>
            <a:ext cx="5581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국가암정보센터의 2023년 암유병자는 약 273만 명입니다. 현재 치료 중인 환자나 유료 앱 고객 수와 다릅니다.</a:t>
            </a:r>
          </a:p>
        </p:txBody>
      </p:sp>
      <p:sp>
        <p:nvSpPr>
          <p:cNvPr id="11" name="초기 시장 산정">
            <a:extLst xmlns:a="http://schemas.openxmlformats.org/drawingml/2006/main">
              <a:ext uri="{FF2B5EF4-FFF2-40B4-BE49-F238E27FC236}">
                <a16:creationId xmlns:a16="http://schemas.microsoft.com/office/drawing/2014/main" id="{3D679AA3-258C-4B08-B02C-186C93000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972050"/>
            <a:ext cx="5581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초기 시장 산정</a:t>
            </a:r>
          </a:p>
        </p:txBody>
      </p:sp>
      <p:sp>
        <p:nvSpPr>
          <p:cNvPr id="12" name="활성 파트너 수 × 유료 전환 × 계약단가, 또는 귀속 확인 구">
            <a:extLst xmlns:a="http://schemas.openxmlformats.org/drawingml/2006/main">
              <a:ext uri="{FF2B5EF4-FFF2-40B4-BE49-F238E27FC236}">
                <a16:creationId xmlns:a16="http://schemas.microsoft.com/office/drawing/2014/main" id="{DD2C496F-5C12-4E6A-8FF4-DA29CC8DA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5334000"/>
            <a:ext cx="5581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활성 파트너 수 × 유료 전환 × 계약단가, 또는 귀속 확인 구매 × 계약 수수료를 각각 계산합니다.</a:t>
            </a:r>
          </a:p>
        </p:txBody>
      </p:sp>
      <p:sp>
        <p:nvSpPr>
          <p:cNvPr id="13" name="근거: 국가암정보센터 암종별 암유병률">
            <a:extLst xmlns:a="http://schemas.openxmlformats.org/drawingml/2006/main">
              <a:ext uri="{FF2B5EF4-FFF2-40B4-BE49-F238E27FC236}">
                <a16:creationId xmlns:a16="http://schemas.microsoft.com/office/drawing/2014/main" id="{DE0ECA7A-F1B7-41B2-AA83-D022E274F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근거: 국가암정보센터 암종별 암유병률</a:t>
            </a:r>
          </a:p>
        </p:txBody>
      </p:sp>
      <p:sp>
        <p:nvSpPr>
          <p:cNvPr id="14" name="2026-10-14 기준 · veggie.care">
            <a:extLst xmlns:a="http://schemas.openxmlformats.org/drawingml/2006/main">
              <a:ext uri="{FF2B5EF4-FFF2-40B4-BE49-F238E27FC236}">
                <a16:creationId xmlns:a16="http://schemas.microsoft.com/office/drawing/2014/main" id="{0D75A50F-8289-4B55-9D61-0B6C230F0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veggie.care</a:t>
            </a:r>
          </a:p>
        </p:txBody>
      </p:sp>
    </p:spTree>
    <p:extLst>
      <p:ext uri="{BB962C8B-B14F-4D97-AF65-F5344CB8AC3E}">
        <p14:creationId xmlns:p14="http://schemas.microsoft.com/office/powerpoint/2010/main" val="196476101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VEGGIECARE">
            <a:extLst xmlns:a="http://schemas.openxmlformats.org/drawingml/2006/main">
              <a:ext uri="{FF2B5EF4-FFF2-40B4-BE49-F238E27FC236}">
                <a16:creationId xmlns:a16="http://schemas.microsoft.com/office/drawing/2014/main" id="{73091F20-0D88-4A0C-80A5-748B7408F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</a:t>
            </a:r>
          </a:p>
        </p:txBody>
      </p:sp>
      <p:sp>
        <p:nvSpPr>
          <p:cNvPr id="2" name="05">
            <a:extLst xmlns:a="http://schemas.openxmlformats.org/drawingml/2006/main">
              <a:ext uri="{FF2B5EF4-FFF2-40B4-BE49-F238E27FC236}">
                <a16:creationId xmlns:a16="http://schemas.microsoft.com/office/drawing/2014/main" id="{2F29D06F-B756-49FF-974D-8C7D4B887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05</a:t>
            </a:r>
          </a:p>
        </p:txBody>
      </p:sp>
      <p:sp>
        <p:nvSpPr>
          <p:cNvPr id="3" name="웰니스의 기록·탐색·실행">
            <a:extLst xmlns:a="http://schemas.openxmlformats.org/drawingml/2006/main">
              <a:ext uri="{FF2B5EF4-FFF2-40B4-BE49-F238E27FC236}">
                <a16:creationId xmlns:a16="http://schemas.microsoft.com/office/drawing/2014/main" id="{A091C4AC-3DD6-4DE5-A282-3B0748E39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웰니스의 기록·탐색·실행</a:t>
            </a:r>
          </a:p>
        </p:txBody>
      </p:sp>
      <p:sp>
        <p:nvSpPr>
          <p:cNvPr id="4" name="매일의 건강한 선택을 한 서비스에서 이어갑니다.">
            <a:extLst xmlns:a="http://schemas.openxmlformats.org/drawingml/2006/main">
              <a:ext uri="{FF2B5EF4-FFF2-40B4-BE49-F238E27FC236}">
                <a16:creationId xmlns:a16="http://schemas.microsoft.com/office/drawing/2014/main" id="{90B4348D-5E6B-4844-93E4-66A2AE49D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매일의 건강한 선택을 한 서비스에서 이어갑니다.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200660-C161-4527-BCB5-E2E4DF7D08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b76446813744cd"/>
          <a:stretch xmlns:a="http://schemas.openxmlformats.org/drawingml/2006/main"/>
        </p:blipFill>
        <p:spPr>
          <a:xfrm xmlns:a="http://schemas.openxmlformats.org/drawingml/2006/main">
            <a:off x="6630761" y="2524125"/>
            <a:ext cx="4702629" cy="3429000"/>
          </a:xfrm>
          <a:prstGeom xmlns:a="http://schemas.openxmlformats.org/drawingml/2006/main" prst="rect">
            <a:avLst/>
          </a:prstGeom>
        </p:spPr>
      </p:pic>
      <p:sp>
        <p:nvSpPr>
          <p:cNvPr id="6" name="기록과 이해">
            <a:extLst xmlns:a="http://schemas.openxmlformats.org/drawingml/2006/main">
              <a:ext uri="{FF2B5EF4-FFF2-40B4-BE49-F238E27FC236}">
                <a16:creationId xmlns:a16="http://schemas.microsoft.com/office/drawing/2014/main" id="{7E026DD9-A162-4111-9B90-7ED27ED4C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52700"/>
            <a:ext cx="547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기록과 이해</a:t>
            </a:r>
          </a:p>
        </p:txBody>
      </p:sp>
      <p:sp>
        <p:nvSpPr>
          <p:cNvPr id="7" name="식사·수면·운동·기분 케어로그를 규칙 기반 인사이트와 선택적 A">
            <a:extLst xmlns:a="http://schemas.openxmlformats.org/drawingml/2006/main">
              <a:ext uri="{FF2B5EF4-FFF2-40B4-BE49-F238E27FC236}">
                <a16:creationId xmlns:a16="http://schemas.microsoft.com/office/drawing/2014/main" id="{317B51EF-97B4-4BE3-89CE-A8C20B7F3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5334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식사·수면·운동·기분 케어로그를 규칙 기반 인사이트와 선택적 AI로 확인합니다.</a:t>
            </a:r>
          </a:p>
        </p:txBody>
      </p:sp>
      <p:sp>
        <p:nvSpPr>
          <p:cNvPr id="8" name="실행">
            <a:extLst xmlns:a="http://schemas.openxmlformats.org/drawingml/2006/main">
              <a:ext uri="{FF2B5EF4-FFF2-40B4-BE49-F238E27FC236}">
                <a16:creationId xmlns:a16="http://schemas.microsoft.com/office/drawing/2014/main" id="{CFB230F2-C003-4677-A142-2C5700484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62375"/>
            <a:ext cx="547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실행</a:t>
            </a:r>
          </a:p>
        </p:txBody>
      </p:sp>
      <p:sp>
        <p:nvSpPr>
          <p:cNvPr id="9" name="레시피·영양·맛집·챌린지와 재료 구매 연결로 기록 이후의 행동을">
            <a:extLst xmlns:a="http://schemas.openxmlformats.org/drawingml/2006/main">
              <a:ext uri="{FF2B5EF4-FFF2-40B4-BE49-F238E27FC236}">
                <a16:creationId xmlns:a16="http://schemas.microsoft.com/office/drawing/2014/main" id="{68C9A84D-523C-4BDE-9ED2-6FE4C51AE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24325"/>
            <a:ext cx="5334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레시피·영양·맛집·챌린지와 재료 구매 연결로 기록 이후의 행동을 돕습니다.</a:t>
            </a:r>
          </a:p>
        </p:txBody>
      </p:sp>
      <p:sp>
        <p:nvSpPr>
          <p:cNvPr id="10" name="파트너 운영">
            <a:extLst xmlns:a="http://schemas.openxmlformats.org/drawingml/2006/main">
              <a:ext uri="{FF2B5EF4-FFF2-40B4-BE49-F238E27FC236}">
                <a16:creationId xmlns:a16="http://schemas.microsoft.com/office/drawing/2014/main" id="{C7E68661-97FA-416B-BCA5-EC74903BC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547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파트너 운영</a:t>
            </a:r>
          </a:p>
        </p:txBody>
      </p:sp>
      <p:sp>
        <p:nvSpPr>
          <p:cNvPr id="11" name="센터 수업·예약·이용권과 상품·문의 운영을 제공합니다. 실제 결">
            <a:extLst xmlns:a="http://schemas.openxmlformats.org/drawingml/2006/main">
              <a:ext uri="{FF2B5EF4-FFF2-40B4-BE49-F238E27FC236}">
                <a16:creationId xmlns:a16="http://schemas.microsoft.com/office/drawing/2014/main" id="{379C3156-72FF-43BA-9159-19D6FE033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5334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센터 수업·예약·이용권과 상품·문의 운영을 제공합니다. 실제 결제·정산 수락은 별도입니다.</a:t>
            </a:r>
          </a:p>
        </p:txBody>
      </p:sp>
      <p:sp>
        <p:nvSpPr>
          <p:cNvPr id="12" name="웰니스 공개 홈페이지 실제 화면">
            <a:extLst xmlns:a="http://schemas.openxmlformats.org/drawingml/2006/main">
              <a:ext uri="{FF2B5EF4-FFF2-40B4-BE49-F238E27FC236}">
                <a16:creationId xmlns:a16="http://schemas.microsoft.com/office/drawing/2014/main" id="{3CAC6CEC-BA1E-4235-A6AB-DC624108A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6000750"/>
            <a:ext cx="5200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1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웰니스 공개 홈페이지 실제 화면</a:t>
            </a:r>
          </a:p>
        </p:txBody>
      </p:sp>
      <p:sp>
        <p:nvSpPr>
          <p:cNvPr id="13" name="근거: 베지케어 서비스">
            <a:extLst xmlns:a="http://schemas.openxmlformats.org/drawingml/2006/main">
              <a:ext uri="{FF2B5EF4-FFF2-40B4-BE49-F238E27FC236}">
                <a16:creationId xmlns:a16="http://schemas.microsoft.com/office/drawing/2014/main" id="{4A55554C-C725-472F-886D-822F6987D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근거: 베지케어 서비스</a:t>
            </a:r>
          </a:p>
        </p:txBody>
      </p:sp>
      <p:sp>
        <p:nvSpPr>
          <p:cNvPr id="14" name="2026-10-14 기준 · veggie.care">
            <a:extLst xmlns:a="http://schemas.openxmlformats.org/drawingml/2006/main">
              <a:ext uri="{FF2B5EF4-FFF2-40B4-BE49-F238E27FC236}">
                <a16:creationId xmlns:a16="http://schemas.microsoft.com/office/drawing/2014/main" id="{7E0D4E2A-6680-4FB1-89C5-77FC5BF22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veggie.care</a:t>
            </a:r>
          </a:p>
        </p:txBody>
      </p:sp>
    </p:spTree>
    <p:extLst>
      <p:ext uri="{BB962C8B-B14F-4D97-AF65-F5344CB8AC3E}">
        <p14:creationId xmlns:p14="http://schemas.microsoft.com/office/powerpoint/2010/main" val="90714301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VEGGIECARE">
            <a:extLst xmlns:a="http://schemas.openxmlformats.org/drawingml/2006/main">
              <a:ext uri="{FF2B5EF4-FFF2-40B4-BE49-F238E27FC236}">
                <a16:creationId xmlns:a16="http://schemas.microsoft.com/office/drawing/2014/main" id="{43DCD63B-CDDA-456C-9196-F3E4DA8FF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</a:t>
            </a:r>
          </a:p>
        </p:txBody>
      </p:sp>
      <p:sp>
        <p:nvSpPr>
          <p:cNvPr id="2" name="06">
            <a:extLst xmlns:a="http://schemas.openxmlformats.org/drawingml/2006/main">
              <a:ext uri="{FF2B5EF4-FFF2-40B4-BE49-F238E27FC236}">
                <a16:creationId xmlns:a16="http://schemas.microsoft.com/office/drawing/2014/main" id="{49590795-776D-463E-B213-71C37FB34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06</a:t>
            </a:r>
          </a:p>
        </p:txBody>
      </p:sp>
      <p:sp>
        <p:nvSpPr>
          <p:cNvPr id="3" name="항암 가족 돌봄으로 제품을 확장했습니다">
            <a:extLst xmlns:a="http://schemas.openxmlformats.org/drawingml/2006/main">
              <a:ext uri="{FF2B5EF4-FFF2-40B4-BE49-F238E27FC236}">
                <a16:creationId xmlns:a16="http://schemas.microsoft.com/office/drawing/2014/main" id="{A67E250E-1838-48E6-8A7F-046D9E05F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항암 가족 돌봄으로 제품을 확장했습니다</a:t>
            </a:r>
          </a:p>
        </p:txBody>
      </p:sp>
      <p:sp>
        <p:nvSpPr>
          <p:cNvPr id="4" name="상황별 교육과 실제 관찰·수행 기록을 연결합니다.">
            <a:extLst xmlns:a="http://schemas.openxmlformats.org/drawingml/2006/main">
              <a:ext uri="{FF2B5EF4-FFF2-40B4-BE49-F238E27FC236}">
                <a16:creationId xmlns:a16="http://schemas.microsoft.com/office/drawing/2014/main" id="{B20A79A5-5ACA-4EA6-811F-0F71587F9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상황별 교육과 실제 관찰·수행 기록을 연결합니다.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DCB562-D036-4F91-85FF-83AA31413F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f5ff337d884091"/>
          <a:stretch xmlns:a="http://schemas.openxmlformats.org/drawingml/2006/main"/>
        </p:blipFill>
        <p:spPr>
          <a:xfrm xmlns:a="http://schemas.openxmlformats.org/drawingml/2006/main">
            <a:off x="6630761" y="2524125"/>
            <a:ext cx="4702629" cy="3429000"/>
          </a:xfrm>
          <a:prstGeom xmlns:a="http://schemas.openxmlformats.org/drawingml/2006/main" prst="rect">
            <a:avLst/>
          </a:prstGeom>
        </p:spPr>
      </p:pic>
      <p:sp>
        <p:nvSpPr>
          <p:cNvPr id="6" name="상황별 안내">
            <a:extLst xmlns:a="http://schemas.openxmlformats.org/drawingml/2006/main">
              <a:ext uri="{FF2B5EF4-FFF2-40B4-BE49-F238E27FC236}">
                <a16:creationId xmlns:a16="http://schemas.microsoft.com/office/drawing/2014/main" id="{B4A6F9F9-96DC-4D08-AE9A-079D3BC67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52700"/>
            <a:ext cx="547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상황별 안내</a:t>
            </a:r>
          </a:p>
        </p:txBody>
      </p:sp>
      <p:sp>
        <p:nvSpPr>
          <p:cNvPr id="7" name="식사·약 삼킴·감염 예방·침상·관 돌봄 등 73편 가이드와 관련">
            <a:extLst xmlns:a="http://schemas.openxmlformats.org/drawingml/2006/main">
              <a:ext uri="{FF2B5EF4-FFF2-40B4-BE49-F238E27FC236}">
                <a16:creationId xmlns:a16="http://schemas.microsoft.com/office/drawing/2014/main" id="{82C71CD3-9CFE-4FE8-A3C3-C193BBA81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5334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식사·약 삼킴·감염 예방·침상·관 돌봄 등 73편 가이드와 관련 기록 진입을 제공합니다.</a:t>
            </a:r>
          </a:p>
        </p:txBody>
      </p:sp>
      <p:sp>
        <p:nvSpPr>
          <p:cNvPr id="8" name="공동 수행">
            <a:extLst xmlns:a="http://schemas.openxmlformats.org/drawingml/2006/main">
              <a:ext uri="{FF2B5EF4-FFF2-40B4-BE49-F238E27FC236}">
                <a16:creationId xmlns:a16="http://schemas.microsoft.com/office/drawing/2014/main" id="{5FE660FE-8C19-4778-9B9B-E7B45F652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62375"/>
            <a:ext cx="547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공동 수행</a:t>
            </a:r>
          </a:p>
        </p:txBody>
      </p:sp>
      <p:sp>
        <p:nvSpPr>
          <p:cNvPr id="9" name="환자 동의와 세부 권한 아래 알림·담당·실제 투약·돌봄 완료를 ">
            <a:extLst xmlns:a="http://schemas.openxmlformats.org/drawingml/2006/main">
              <a:ext uri="{FF2B5EF4-FFF2-40B4-BE49-F238E27FC236}">
                <a16:creationId xmlns:a16="http://schemas.microsoft.com/office/drawing/2014/main" id="{36C356DE-8E5D-4945-AF68-04328A255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24325"/>
            <a:ext cx="5334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환자 동의와 세부 권한 아래 알림·담당·실제 투약·돌봄 완료를 공유합니다. 읽음·계획·수행을 구분합니다.</a:t>
            </a:r>
          </a:p>
        </p:txBody>
      </p:sp>
      <p:sp>
        <p:nvSpPr>
          <p:cNvPr id="10" name="자료 공유">
            <a:extLst xmlns:a="http://schemas.openxmlformats.org/drawingml/2006/main">
              <a:ext uri="{FF2B5EF4-FFF2-40B4-BE49-F238E27FC236}">
                <a16:creationId xmlns:a16="http://schemas.microsoft.com/office/drawing/2014/main" id="{F71D8775-B9EB-4633-AE24-78A4C1B00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547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자료 공유</a:t>
            </a:r>
          </a:p>
        </p:txBody>
      </p:sp>
      <p:sp>
        <p:nvSpPr>
          <p:cNvPr id="11" name="모바일 기록·현황판·기간 PDF를 연결합니다. 이메일 전송 기능">
            <a:extLst xmlns:a="http://schemas.openxmlformats.org/drawingml/2006/main">
              <a:ext uri="{FF2B5EF4-FFF2-40B4-BE49-F238E27FC236}">
                <a16:creationId xmlns:a16="http://schemas.microsoft.com/office/drawing/2014/main" id="{145CEDCE-8BEC-4060-80FB-97FEEDCAA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5334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모바일 기록·현황판·기간 PDF를 연결합니다. 이메일 전송 기능의 실제 외부 수신은 SMTP 인증 보완 후 확인합니다.</a:t>
            </a:r>
          </a:p>
        </p:txBody>
      </p:sp>
      <p:sp>
        <p:nvSpPr>
          <p:cNvPr id="12" name="항암케어·AI디지털케어로그 공개 설명">
            <a:extLst xmlns:a="http://schemas.openxmlformats.org/drawingml/2006/main">
              <a:ext uri="{FF2B5EF4-FFF2-40B4-BE49-F238E27FC236}">
                <a16:creationId xmlns:a16="http://schemas.microsoft.com/office/drawing/2014/main" id="{6DB7FEF5-DF4A-46F2-8F25-D0E0FC603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6000750"/>
            <a:ext cx="5200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1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항암케어·AI디지털케어로그 공개 설명</a:t>
            </a:r>
          </a:p>
        </p:txBody>
      </p:sp>
      <p:sp>
        <p:nvSpPr>
          <p:cNvPr id="13" name="교육 자료는 임상 검토가 필요한 초안입니다. 진단·처방·항암 효">
            <a:extLst xmlns:a="http://schemas.openxmlformats.org/drawingml/2006/main">
              <a:ext uri="{FF2B5EF4-FFF2-40B4-BE49-F238E27FC236}">
                <a16:creationId xmlns:a16="http://schemas.microsoft.com/office/drawing/2014/main" id="{636B5951-037D-43EE-8D4D-1FD7EE4C4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교육 자료는 임상 검토가 필요한 초안입니다. 진단·처방·항암 효과·식이 치료를 제공하거나 입증한다는 의미가 아닙니다.</a:t>
            </a:r>
          </a:p>
        </p:txBody>
      </p:sp>
      <p:sp>
        <p:nvSpPr>
          <p:cNvPr id="14" name="2026-10-14 기준 · veggie.care">
            <a:extLst xmlns:a="http://schemas.openxmlformats.org/drawingml/2006/main">
              <a:ext uri="{FF2B5EF4-FFF2-40B4-BE49-F238E27FC236}">
                <a16:creationId xmlns:a16="http://schemas.microsoft.com/office/drawing/2014/main" id="{10B2E0A4-B842-4BD0-8E28-5B0F89606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veggie.care</a:t>
            </a:r>
          </a:p>
        </p:txBody>
      </p:sp>
    </p:spTree>
    <p:extLst>
      <p:ext uri="{BB962C8B-B14F-4D97-AF65-F5344CB8AC3E}">
        <p14:creationId xmlns:p14="http://schemas.microsoft.com/office/powerpoint/2010/main" val="166523295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F6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VEGGIECARE">
            <a:extLst xmlns:a="http://schemas.openxmlformats.org/drawingml/2006/main">
              <a:ext uri="{FF2B5EF4-FFF2-40B4-BE49-F238E27FC236}">
                <a16:creationId xmlns:a16="http://schemas.microsoft.com/office/drawing/2014/main" id="{13ABC240-5FEC-406B-9984-92FF27D5C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</a:t>
            </a:r>
          </a:p>
        </p:txBody>
      </p:sp>
      <p:sp>
        <p:nvSpPr>
          <p:cNvPr id="2" name="07">
            <a:extLst xmlns:a="http://schemas.openxmlformats.org/drawingml/2006/main">
              <a:ext uri="{FF2B5EF4-FFF2-40B4-BE49-F238E27FC236}">
                <a16:creationId xmlns:a16="http://schemas.microsoft.com/office/drawing/2014/main" id="{7467FEF0-8886-4DF8-9E28-C1769C547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07</a:t>
            </a:r>
          </a:p>
        </p:txBody>
      </p:sp>
      <p:sp>
        <p:nvSpPr>
          <p:cNvPr id="3" name="같은 기록 원칙, 분리된 이용 목적">
            <a:extLst xmlns:a="http://schemas.openxmlformats.org/drawingml/2006/main">
              <a:ext uri="{FF2B5EF4-FFF2-40B4-BE49-F238E27FC236}">
                <a16:creationId xmlns:a16="http://schemas.microsoft.com/office/drawing/2014/main" id="{735D0E74-EBB2-409D-89DF-6E27A67CF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같은 기록 원칙, 분리된 이용 목적</a:t>
            </a:r>
          </a:p>
        </p:txBody>
      </p:sp>
      <p:sp>
        <p:nvSpPr>
          <p:cNvPr id="4" name="웰니스와 민감 돌봄을 목적·권한에 맞게 운영합니다.">
            <a:extLst xmlns:a="http://schemas.openxmlformats.org/drawingml/2006/main">
              <a:ext uri="{FF2B5EF4-FFF2-40B4-BE49-F238E27FC236}">
                <a16:creationId xmlns:a16="http://schemas.microsoft.com/office/drawing/2014/main" id="{55F5D368-0DF7-4672-9525-67124FF4D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웰니스와 민감 돌봄을 목적·권한에 맞게 운영합니다.</a:t>
            </a:r>
          </a:p>
        </p:txBody>
      </p:sp>
      <p:sp>
        <p:nvSpPr>
          <p:cNvPr id="5" name="기록 품질">
            <a:extLst xmlns:a="http://schemas.openxmlformats.org/drawingml/2006/main">
              <a:ext uri="{FF2B5EF4-FFF2-40B4-BE49-F238E27FC236}">
                <a16:creationId xmlns:a16="http://schemas.microsoft.com/office/drawing/2014/main" id="{BFD96AD4-08A0-46CA-978A-96F935861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기록 품질</a:t>
            </a:r>
          </a:p>
        </p:txBody>
      </p:sp>
      <p:sp>
        <p:nvSpPr>
          <p:cNvPr id="6" name="관찰값·출처·시각·기간과 미기록을 보존합니다. 영양액 부피와 순">
            <a:extLst xmlns:a="http://schemas.openxmlformats.org/drawingml/2006/main">
              <a:ext uri="{FF2B5EF4-FFF2-40B4-BE49-F238E27FC236}">
                <a16:creationId xmlns:a16="http://schemas.microsoft.com/office/drawing/2014/main" id="{6D2243A3-8EB4-414D-86F2-A665E18E9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670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관찰값·출처·시각·기간과 미기록을 보존합니다. 영양액 부피와 순수 수분처럼 다른 값을 임의 합산하지 않습니다.</a:t>
            </a:r>
          </a:p>
        </p:txBody>
      </p:sp>
      <p:sp>
        <p:nvSpPr>
          <p:cNvPr id="7" name="설명과 AI">
            <a:extLst xmlns:a="http://schemas.openxmlformats.org/drawingml/2006/main">
              <a:ext uri="{FF2B5EF4-FFF2-40B4-BE49-F238E27FC236}">
                <a16:creationId xmlns:a16="http://schemas.microsoft.com/office/drawing/2014/main" id="{225E50B2-BB25-452B-A9DA-3878132C6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설명과 AI</a:t>
            </a:r>
          </a:p>
        </p:txBody>
      </p:sp>
      <p:sp>
        <p:nvSpPr>
          <p:cNvPr id="8" name="규칙 결과와 실 AI 응답을 구분합니다. 항암 답변의 현재 ru">
            <a:extLst xmlns:a="http://schemas.openxmlformats.org/drawingml/2006/main">
              <a:ext uri="{FF2B5EF4-FFF2-40B4-BE49-F238E27FC236}">
                <a16:creationId xmlns:a16="http://schemas.microsoft.com/office/drawing/2014/main" id="{41A765B0-2F88-40C9-9F7F-31E4CCF3A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9095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규칙 결과와 실 AI 응답을 구분합니다. 항암 답변의 현재 rules_only 상태를 실 모델 검증으로 표현하지 않습니다.</a:t>
            </a:r>
          </a:p>
        </p:txBody>
      </p:sp>
      <p:sp>
        <p:nvSpPr>
          <p:cNvPr id="9" name="민감자료">
            <a:extLst xmlns:a="http://schemas.openxmlformats.org/drawingml/2006/main">
              <a:ext uri="{FF2B5EF4-FFF2-40B4-BE49-F238E27FC236}">
                <a16:creationId xmlns:a16="http://schemas.microsoft.com/office/drawing/2014/main" id="{0ACCB60C-3572-41A2-B3C7-CA7F12F87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민감자료</a:t>
            </a:r>
          </a:p>
        </p:txBody>
      </p:sp>
      <p:sp>
        <p:nvSpPr>
          <p:cNvPr id="10" name="환자 동의·위임·관계·세부 공유 권한을 적용합니다. 환자 식별정">
            <a:extLst xmlns:a="http://schemas.openxmlformats.org/drawingml/2006/main">
              <a:ext uri="{FF2B5EF4-FFF2-40B4-BE49-F238E27FC236}">
                <a16:creationId xmlns:a16="http://schemas.microsoft.com/office/drawing/2014/main" id="{843221CA-5453-4714-B0AB-8C7AB08B0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9149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환자 동의·위임·관계·세부 공유 권한을 적용합니다. 환자 식별정보와 개인 제한을 상품 검색어로 보내지 않습니다.</a:t>
            </a:r>
          </a:p>
        </p:txBody>
      </p:sp>
      <p:sp>
        <p:nvSpPr>
          <p:cNvPr id="11" name="2026-10-14 기준 · veggie.care">
            <a:extLst xmlns:a="http://schemas.openxmlformats.org/drawingml/2006/main">
              <a:ext uri="{FF2B5EF4-FFF2-40B4-BE49-F238E27FC236}">
                <a16:creationId xmlns:a16="http://schemas.microsoft.com/office/drawing/2014/main" id="{100ADE6A-97FB-4D05-8616-471D3892A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veggie.care</a:t>
            </a:r>
          </a:p>
        </p:txBody>
      </p:sp>
    </p:spTree>
    <p:extLst>
      <p:ext uri="{BB962C8B-B14F-4D97-AF65-F5344CB8AC3E}">
        <p14:creationId xmlns:p14="http://schemas.microsoft.com/office/powerpoint/2010/main" val="125966981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VEGGIECARE">
            <a:extLst xmlns:a="http://schemas.openxmlformats.org/drawingml/2006/main">
              <a:ext uri="{FF2B5EF4-FFF2-40B4-BE49-F238E27FC236}">
                <a16:creationId xmlns:a16="http://schemas.microsoft.com/office/drawing/2014/main" id="{53D7B741-2F5B-413F-A30F-24A2DEE47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</a:t>
            </a:r>
          </a:p>
        </p:txBody>
      </p:sp>
      <p:sp>
        <p:nvSpPr>
          <p:cNvPr id="2" name="08">
            <a:extLst xmlns:a="http://schemas.openxmlformats.org/drawingml/2006/main">
              <a:ext uri="{FF2B5EF4-FFF2-40B4-BE49-F238E27FC236}">
                <a16:creationId xmlns:a16="http://schemas.microsoft.com/office/drawing/2014/main" id="{1D199049-813D-41B4-9CEE-48284D2C9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08</a:t>
            </a:r>
          </a:p>
        </p:txBody>
      </p:sp>
      <p:sp>
        <p:nvSpPr>
          <p:cNvPr id="3" name="실행 후 기록이 남는 서비스">
            <a:extLst xmlns:a="http://schemas.openxmlformats.org/drawingml/2006/main">
              <a:ext uri="{FF2B5EF4-FFF2-40B4-BE49-F238E27FC236}">
                <a16:creationId xmlns:a16="http://schemas.microsoft.com/office/drawing/2014/main" id="{D2A69697-02DB-40EF-A01C-4B92C0811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실행 후 기록이 남는 서비스</a:t>
            </a:r>
          </a:p>
        </p:txBody>
      </p:sp>
      <p:sp>
        <p:nvSpPr>
          <p:cNvPr id="4" name="생활 정보와 운영 도구 사이에서 반복 이용을 검증합니다.">
            <a:extLst xmlns:a="http://schemas.openxmlformats.org/drawingml/2006/main">
              <a:ext uri="{FF2B5EF4-FFF2-40B4-BE49-F238E27FC236}">
                <a16:creationId xmlns:a16="http://schemas.microsoft.com/office/drawing/2014/main" id="{AC3BDCE8-C420-45D5-9E8E-D92DF3F55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생활 정보와 운영 도구 사이에서 반복 이용을 검증합니다.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A8799F-5B89-4B17-86E2-4B76A3CC220E}"/>
              </a:ext>
            </a:extLst>
          </p:cNvPr>
          <p:cNvGraphicFramePr/>
          <p:nvPr/>
        </p:nvGraphicFramePr>
        <p:xfrm>
          <a:off xmlns:a="http://schemas.openxmlformats.org/drawingml/2006/main" x="609600" y="2667000"/>
          <a:ext xmlns:a="http://schemas.openxmlformats.org/drawingml/2006/main" cx="10972800" cy="3048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4000500"/>
                <a:gridCol w="4210050"/>
              </a:tblGrid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대안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일반적인 목적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베지케어의 연결 제안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레시피·맛집 탐색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정보·메뉴 발견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개인 기록과 다음 식사·구매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일반 습관 앱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개인 목표·알림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영양 콘텐츠와 파트너 운영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가족 메신저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교대·연락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권한 있는 관찰·실제 수행·기간 PDF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베지케어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웰니스와 돌봄의 실행 기록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목적별 사용성과 안전을 별도 검증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</a:tbl>
          </a:graphicData>
        </a:graphic>
      </p:graphicFrame>
      <p:sp>
        <p:nvSpPr>
          <p:cNvPr id="6" name="특정 제품의 기능 부재나 임상적 우월성을 주장하는 비교가 아닙니">
            <a:extLst xmlns:a="http://schemas.openxmlformats.org/drawingml/2006/main">
              <a:ext uri="{FF2B5EF4-FFF2-40B4-BE49-F238E27FC236}">
                <a16:creationId xmlns:a16="http://schemas.microsoft.com/office/drawing/2014/main" id="{C2817540-42C2-489F-BA24-8B8C821C1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특정 제품의 기능 부재나 임상적 우월성을 주장하는 비교가 아닙니다.</a:t>
            </a:r>
          </a:p>
        </p:txBody>
      </p:sp>
      <p:sp>
        <p:nvSpPr>
          <p:cNvPr id="7" name="2026-10-14 기준 · veggie.care">
            <a:extLst xmlns:a="http://schemas.openxmlformats.org/drawingml/2006/main">
              <a:ext uri="{FF2B5EF4-FFF2-40B4-BE49-F238E27FC236}">
                <a16:creationId xmlns:a16="http://schemas.microsoft.com/office/drawing/2014/main" id="{2FA7B785-6384-4EFD-89CE-44D64BDFC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veggie.care</a:t>
            </a:r>
          </a:p>
        </p:txBody>
      </p:sp>
    </p:spTree>
    <p:extLst>
      <p:ext uri="{BB962C8B-B14F-4D97-AF65-F5344CB8AC3E}">
        <p14:creationId xmlns:p14="http://schemas.microsoft.com/office/powerpoint/2010/main" val="147668195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VEGGIECARE">
            <a:extLst xmlns:a="http://schemas.openxmlformats.org/drawingml/2006/main">
              <a:ext uri="{FF2B5EF4-FFF2-40B4-BE49-F238E27FC236}">
                <a16:creationId xmlns:a16="http://schemas.microsoft.com/office/drawing/2014/main" id="{413BC3CA-A4C8-44B0-BE0D-62A69F472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</a:t>
            </a:r>
          </a:p>
        </p:txBody>
      </p:sp>
      <p:sp>
        <p:nvSpPr>
          <p:cNvPr id="2" name="09">
            <a:extLst xmlns:a="http://schemas.openxmlformats.org/drawingml/2006/main">
              <a:ext uri="{FF2B5EF4-FFF2-40B4-BE49-F238E27FC236}">
                <a16:creationId xmlns:a16="http://schemas.microsoft.com/office/drawing/2014/main" id="{67EA7408-A965-4956-960C-15232FBE4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09</a:t>
            </a:r>
          </a:p>
        </p:txBody>
      </p:sp>
      <p:sp>
        <p:nvSpPr>
          <p:cNvPr id="3" name="생활 플랫폼의 수익원과 검증 순서">
            <a:extLst xmlns:a="http://schemas.openxmlformats.org/drawingml/2006/main">
              <a:ext uri="{FF2B5EF4-FFF2-40B4-BE49-F238E27FC236}">
                <a16:creationId xmlns:a16="http://schemas.microsoft.com/office/drawing/2014/main" id="{6DD22E9A-C52B-419A-96E4-00DBD6972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생활 플랫폼의 수익원과 검증 순서</a:t>
            </a:r>
          </a:p>
        </p:txBody>
      </p:sp>
      <p:sp>
        <p:nvSpPr>
          <p:cNvPr id="4" name="Beta 정책과 향후 과금을 구분합니다.">
            <a:extLst xmlns:a="http://schemas.openxmlformats.org/drawingml/2006/main">
              <a:ext uri="{FF2B5EF4-FFF2-40B4-BE49-F238E27FC236}">
                <a16:creationId xmlns:a16="http://schemas.microsoft.com/office/drawing/2014/main" id="{3B3570C9-0923-4663-9DAE-C3DB5A7F3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Beta 정책과 향후 과금을 구분합니다.</a:t>
            </a:r>
          </a:p>
        </p:txBody>
      </p:sp>
      <p:sp>
        <p:nvSpPr>
          <p:cNvPr id="5" name="현재 정책">
            <a:extLst xmlns:a="http://schemas.openxmlformats.org/drawingml/2006/main">
              <a:ext uri="{FF2B5EF4-FFF2-40B4-BE49-F238E27FC236}">
                <a16:creationId xmlns:a16="http://schemas.microsoft.com/office/drawing/2014/main" id="{E7374E54-D807-4003-AD0E-225C6804C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현재 정책</a:t>
            </a:r>
          </a:p>
        </p:txBody>
      </p:sp>
      <p:sp>
        <p:nvSpPr>
          <p:cNvPr id="6" name="파트너 행정 기능의 Beta 무료 정책과 상품 거래 수수료는 별">
            <a:extLst xmlns:a="http://schemas.openxmlformats.org/drawingml/2006/main">
              <a:ext uri="{FF2B5EF4-FFF2-40B4-BE49-F238E27FC236}">
                <a16:creationId xmlns:a16="http://schemas.microsoft.com/office/drawing/2014/main" id="{764CBE22-A5A7-4F17-B8B8-B1A0DC4D5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670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파트너 행정 기능의 Beta 무료 정책과 상품 거래 수수료는 별개입니다. 공개 운영을 유료 매출로 계산하지 않습니다.</a:t>
            </a:r>
          </a:p>
        </p:txBody>
      </p:sp>
      <p:sp>
        <p:nvSpPr>
          <p:cNvPr id="7" name="사업화 가설">
            <a:extLst xmlns:a="http://schemas.openxmlformats.org/drawingml/2006/main">
              <a:ext uri="{FF2B5EF4-FFF2-40B4-BE49-F238E27FC236}">
                <a16:creationId xmlns:a16="http://schemas.microsoft.com/office/drawing/2014/main" id="{55086FB1-F384-4ECF-9FBD-91A04C92E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사업화 가설</a:t>
            </a:r>
          </a:p>
        </p:txBody>
      </p:sp>
      <p:sp>
        <p:nvSpPr>
          <p:cNvPr id="8" name="센터·전문가 운영 구독, 검증된 제휴 구매 수수료, 승인된 직접">
            <a:extLst xmlns:a="http://schemas.openxmlformats.org/drawingml/2006/main">
              <a:ext uri="{FF2B5EF4-FFF2-40B4-BE49-F238E27FC236}">
                <a16:creationId xmlns:a16="http://schemas.microsoft.com/office/drawing/2014/main" id="{23C9D39C-1A6D-4683-BA50-64EC57DE4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9095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센터·전문가 운영 구독, 검증된 제휴 구매 수수료, 승인된 직접 판매 수수료를 각각 검증합니다.</a:t>
            </a:r>
          </a:p>
        </p:txBody>
      </p:sp>
      <p:sp>
        <p:nvSpPr>
          <p:cNvPr id="9" name="돌봄 협력">
            <a:extLst xmlns:a="http://schemas.openxmlformats.org/drawingml/2006/main">
              <a:ext uri="{FF2B5EF4-FFF2-40B4-BE49-F238E27FC236}">
                <a16:creationId xmlns:a16="http://schemas.microsoft.com/office/drawing/2014/main" id="{1889FE61-91D6-4E23-AD39-C0862CB4E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돌봄 협력</a:t>
            </a:r>
          </a:p>
        </p:txBody>
      </p:sp>
      <p:sp>
        <p:nvSpPr>
          <p:cNvPr id="10" name="환자·가족 실증과 기관 협력은 임상·동의·보안 검토를 거쳐 계약">
            <a:extLst xmlns:a="http://schemas.openxmlformats.org/drawingml/2006/main">
              <a:ext uri="{FF2B5EF4-FFF2-40B4-BE49-F238E27FC236}">
                <a16:creationId xmlns:a16="http://schemas.microsoft.com/office/drawing/2014/main" id="{35C06D63-7733-40ED-8393-179CCBDA9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9149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환자·가족 실증과 기관 협력은 임상·동의·보안 검토를 거쳐 계약합니다. 환자 데이터를 광고·판매에 활용하지 않습니다.</a:t>
            </a:r>
          </a:p>
        </p:txBody>
      </p:sp>
      <p:sp>
        <p:nvSpPr>
          <p:cNvPr id="11" name="근거: 파트너 비즈니스·행정 안내">
            <a:extLst xmlns:a="http://schemas.openxmlformats.org/drawingml/2006/main">
              <a:ext uri="{FF2B5EF4-FFF2-40B4-BE49-F238E27FC236}">
                <a16:creationId xmlns:a16="http://schemas.microsoft.com/office/drawing/2014/main" id="{918128E6-D81C-4C3D-967F-A3233B2E4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근거: 파트너 비즈니스·행정 안내</a:t>
            </a:r>
          </a:p>
        </p:txBody>
      </p:sp>
      <p:sp>
        <p:nvSpPr>
          <p:cNvPr id="12" name="2026-10-14 기준 · veggie.care">
            <a:extLst xmlns:a="http://schemas.openxmlformats.org/drawingml/2006/main">
              <a:ext uri="{FF2B5EF4-FFF2-40B4-BE49-F238E27FC236}">
                <a16:creationId xmlns:a16="http://schemas.microsoft.com/office/drawing/2014/main" id="{F0A8D626-5678-4E57-A60C-33BAD7FF4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veggie.care</a:t>
            </a:r>
          </a:p>
        </p:txBody>
      </p:sp>
    </p:spTree>
    <p:extLst>
      <p:ext uri="{BB962C8B-B14F-4D97-AF65-F5344CB8AC3E}">
        <p14:creationId xmlns:p14="http://schemas.microsoft.com/office/powerpoint/2010/main" val="187036619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3F6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VEGGIECARE">
            <a:extLst xmlns:a="http://schemas.openxmlformats.org/drawingml/2006/main">
              <a:ext uri="{FF2B5EF4-FFF2-40B4-BE49-F238E27FC236}">
                <a16:creationId xmlns:a16="http://schemas.microsoft.com/office/drawing/2014/main" id="{1D1644EF-6DFD-43B7-97F4-A8CDC867F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</a:t>
            </a:r>
          </a:p>
        </p:txBody>
      </p:sp>
      <p:sp>
        <p:nvSpPr>
          <p:cNvPr id="2" name="10">
            <a:extLst xmlns:a="http://schemas.openxmlformats.org/drawingml/2006/main">
              <a:ext uri="{FF2B5EF4-FFF2-40B4-BE49-F238E27FC236}">
                <a16:creationId xmlns:a16="http://schemas.microsoft.com/office/drawing/2014/main" id="{6A92860B-6AE7-48FA-86E1-052BE62FF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10</a:t>
            </a:r>
          </a:p>
        </p:txBody>
      </p:sp>
      <p:sp>
        <p:nvSpPr>
          <p:cNvPr id="3" name="파트너 운영 구독 민감도">
            <a:extLst xmlns:a="http://schemas.openxmlformats.org/drawingml/2006/main">
              <a:ext uri="{FF2B5EF4-FFF2-40B4-BE49-F238E27FC236}">
                <a16:creationId xmlns:a16="http://schemas.microsoft.com/office/drawing/2014/main" id="{DAAF0522-F565-4DC0-A113-0FD7B653A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파트너 운영 구독 민감도</a:t>
            </a:r>
          </a:p>
        </p:txBody>
      </p:sp>
      <p:sp>
        <p:nvSpPr>
          <p:cNvPr id="4" name="월 10만원 구독을 가정한 계산 예시입니다. 현재 판매 요금이 ">
            <a:extLst xmlns:a="http://schemas.openxmlformats.org/drawingml/2006/main">
              <a:ext uri="{FF2B5EF4-FFF2-40B4-BE49-F238E27FC236}">
                <a16:creationId xmlns:a16="http://schemas.microsoft.com/office/drawing/2014/main" id="{30C25FAA-5999-4E26-962B-3764EFAFA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월 10만원 구독을 가정한 계산 예시입니다. 현재 판매 요금이 아닙니다.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422634-524A-4014-B11F-BFAB0988F68E}"/>
              </a:ext>
            </a:extLst>
          </p:cNvPr>
          <p:cNvGraphicFramePr/>
          <p:nvPr/>
        </p:nvGraphicFramePr>
        <p:xfrm>
          <a:off xmlns:a="http://schemas.openxmlformats.org/drawingml/2006/main" x="609600" y="2667000"/>
          <a:ext xmlns:a="http://schemas.openxmlformats.org/drawingml/2006/main" cx="10972800" cy="2438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4000500"/>
                <a:gridCol w="4210050"/>
              </a:tblGrid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유료 파트너 가정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월 반복매출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연 환산 반복매출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20곳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200만원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2,400만원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60곳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600만원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7,200만원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150곳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1,500만원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1억 8,000만원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월매출 = 파트너 수 × 월 10만원. 연 환산 = 월매출 × ">
            <a:extLst xmlns:a="http://schemas.openxmlformats.org/drawingml/2006/main">
              <a:ext uri="{FF2B5EF4-FFF2-40B4-BE49-F238E27FC236}">
                <a16:creationId xmlns:a16="http://schemas.microsoft.com/office/drawing/2014/main" id="{136D01B7-F2DE-4659-82E3-CD05D73A8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월매출 = 파트너 수 × 월 10만원. 연 환산 = 월매출 × 12. VAT·할인·이탈·운영비 제외. 제휴·직접판매 수익과 중복 합산하지 않습니다.</a:t>
            </a:r>
          </a:p>
        </p:txBody>
      </p:sp>
      <p:sp>
        <p:nvSpPr>
          <p:cNvPr id="7" name="2026-10-14 기준 · veggie.care">
            <a:extLst xmlns:a="http://schemas.openxmlformats.org/drawingml/2006/main">
              <a:ext uri="{FF2B5EF4-FFF2-40B4-BE49-F238E27FC236}">
                <a16:creationId xmlns:a16="http://schemas.microsoft.com/office/drawing/2014/main" id="{11A6C53B-4BD5-4E46-92FC-184620BB2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veggie.care</a:t>
            </a:r>
          </a:p>
        </p:txBody>
      </p:sp>
    </p:spTree>
    <p:extLst>
      <p:ext uri="{BB962C8B-B14F-4D97-AF65-F5344CB8AC3E}">
        <p14:creationId xmlns:p14="http://schemas.microsoft.com/office/powerpoint/2010/main" val="86124365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VEGGIECARE">
            <a:extLst xmlns:a="http://schemas.openxmlformats.org/drawingml/2006/main">
              <a:ext uri="{FF2B5EF4-FFF2-40B4-BE49-F238E27FC236}">
                <a16:creationId xmlns:a16="http://schemas.microsoft.com/office/drawing/2014/main" id="{2C75820B-1587-4D18-818B-42C5FBD37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</a:t>
            </a:r>
          </a:p>
        </p:txBody>
      </p:sp>
      <p:sp>
        <p:nvSpPr>
          <p:cNvPr id="2" name="11">
            <a:extLst xmlns:a="http://schemas.openxmlformats.org/drawingml/2006/main">
              <a:ext uri="{FF2B5EF4-FFF2-40B4-BE49-F238E27FC236}">
                <a16:creationId xmlns:a16="http://schemas.microsoft.com/office/drawing/2014/main" id="{91C0E7A0-35FF-45DA-9887-E6792BFE2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11</a:t>
            </a:r>
          </a:p>
        </p:txBody>
      </p:sp>
      <p:sp>
        <p:nvSpPr>
          <p:cNvPr id="3" name="생활 습관과 돌봄은 다르게 진입합니다">
            <a:extLst xmlns:a="http://schemas.openxmlformats.org/drawingml/2006/main">
              <a:ext uri="{FF2B5EF4-FFF2-40B4-BE49-F238E27FC236}">
                <a16:creationId xmlns:a16="http://schemas.microsoft.com/office/drawing/2014/main" id="{8A76360C-8984-444C-BCAF-73A56F5D1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생활 습관과 돌봄은 다르게 진입합니다</a:t>
            </a:r>
          </a:p>
        </p:txBody>
      </p:sp>
      <p:sp>
        <p:nvSpPr>
          <p:cNvPr id="4" name="고객군별 획득·수락 조건을 나눕니다.">
            <a:extLst xmlns:a="http://schemas.openxmlformats.org/drawingml/2006/main">
              <a:ext uri="{FF2B5EF4-FFF2-40B4-BE49-F238E27FC236}">
                <a16:creationId xmlns:a16="http://schemas.microsoft.com/office/drawing/2014/main" id="{CABB9062-3203-4F2A-855C-748F336AC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고객군별 획득·수락 조건을 나눕니다.</a:t>
            </a:r>
          </a:p>
        </p:txBody>
      </p:sp>
      <p:sp>
        <p:nvSpPr>
          <p:cNvPr id="5" name="웰니스">
            <a:extLst xmlns:a="http://schemas.openxmlformats.org/drawingml/2006/main">
              <a:ext uri="{FF2B5EF4-FFF2-40B4-BE49-F238E27FC236}">
                <a16:creationId xmlns:a16="http://schemas.microsoft.com/office/drawing/2014/main" id="{EAD640FC-1837-4859-993B-D769A9361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웰니스</a:t>
            </a:r>
          </a:p>
        </p:txBody>
      </p:sp>
      <p:sp>
        <p:nvSpPr>
          <p:cNvPr id="6" name="레시피·맛집·웹툰 가이드로 유입하고 실제 기록·챌린지 반복 사용">
            <a:extLst xmlns:a="http://schemas.openxmlformats.org/drawingml/2006/main">
              <a:ext uri="{FF2B5EF4-FFF2-40B4-BE49-F238E27FC236}">
                <a16:creationId xmlns:a16="http://schemas.microsoft.com/office/drawing/2014/main" id="{02468BE6-B137-4A6D-A919-7B8ED8D61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670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레시피·맛집·웹툰 가이드로 유입하고 실제 기록·챌린지 반복 사용과 파트너 예약으로 전환합니다.</a:t>
            </a:r>
          </a:p>
        </p:txBody>
      </p:sp>
      <p:sp>
        <p:nvSpPr>
          <p:cNvPr id="7" name="파트너">
            <a:extLst xmlns:a="http://schemas.openxmlformats.org/drawingml/2006/main">
              <a:ext uri="{FF2B5EF4-FFF2-40B4-BE49-F238E27FC236}">
                <a16:creationId xmlns:a16="http://schemas.microsoft.com/office/drawing/2014/main" id="{081C06B6-EA3A-494E-AD9A-612BDF678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파트너</a:t>
            </a:r>
          </a:p>
        </p:txBody>
      </p:sp>
      <p:sp>
        <p:nvSpPr>
          <p:cNvPr id="8" name="센터·식품·전문가의 반복 업무를 선정해 온보딩 시간·문의·예약·">
            <a:extLst xmlns:a="http://schemas.openxmlformats.org/drawingml/2006/main">
              <a:ext uri="{FF2B5EF4-FFF2-40B4-BE49-F238E27FC236}">
                <a16:creationId xmlns:a16="http://schemas.microsoft.com/office/drawing/2014/main" id="{FDB39FB3-039D-4423-B1B6-C5DD42B83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9095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센터·식품·전문가의 반복 업무를 선정해 온보딩 시간·문의·예약·재사용을 검증합니다.</a:t>
            </a:r>
          </a:p>
        </p:txBody>
      </p:sp>
      <p:sp>
        <p:nvSpPr>
          <p:cNvPr id="9" name="항암 가족">
            <a:extLst xmlns:a="http://schemas.openxmlformats.org/drawingml/2006/main">
              <a:ext uri="{FF2B5EF4-FFF2-40B4-BE49-F238E27FC236}">
                <a16:creationId xmlns:a16="http://schemas.microsoft.com/office/drawing/2014/main" id="{82199B89-DB54-4839-B713-2FD7AC4F1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항암 가족</a:t>
            </a:r>
          </a:p>
        </p:txBody>
      </p:sp>
      <p:sp>
        <p:nvSpPr>
          <p:cNvPr id="10" name="전문가 임상 검토 후 동의한 보호자 실증으로 진입합니다. 사용성">
            <a:extLst xmlns:a="http://schemas.openxmlformats.org/drawingml/2006/main">
              <a:ext uri="{FF2B5EF4-FFF2-40B4-BE49-F238E27FC236}">
                <a16:creationId xmlns:a16="http://schemas.microsoft.com/office/drawing/2014/main" id="{FA9372A2-8348-4667-9A74-48D2376C0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9149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전문가 임상 검토 후 동의한 보호자 실증으로 진입합니다. 사용성·누락·인수인계 품질을 관찰합니다.</a:t>
            </a:r>
          </a:p>
        </p:txBody>
      </p:sp>
      <p:sp>
        <p:nvSpPr>
          <p:cNvPr id="11" name="2026-10-14 기준 · veggie.care">
            <a:extLst xmlns:a="http://schemas.openxmlformats.org/drawingml/2006/main">
              <a:ext uri="{FF2B5EF4-FFF2-40B4-BE49-F238E27FC236}">
                <a16:creationId xmlns:a16="http://schemas.microsoft.com/office/drawing/2014/main" id="{4DBB251B-9BC6-4D8A-B41A-3A85FED79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veggie.care</a:t>
            </a:r>
          </a:p>
        </p:txBody>
      </p:sp>
    </p:spTree>
    <p:extLst>
      <p:ext uri="{BB962C8B-B14F-4D97-AF65-F5344CB8AC3E}">
        <p14:creationId xmlns:p14="http://schemas.microsoft.com/office/powerpoint/2010/main" val="145176040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VEGGIECARE">
            <a:extLst xmlns:a="http://schemas.openxmlformats.org/drawingml/2006/main">
              <a:ext uri="{FF2B5EF4-FFF2-40B4-BE49-F238E27FC236}">
                <a16:creationId xmlns:a16="http://schemas.microsoft.com/office/drawing/2014/main" id="{E07831E7-6693-45F1-BF4C-218F7460C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</a:t>
            </a:r>
          </a:p>
        </p:txBody>
      </p:sp>
      <p:sp>
        <p:nvSpPr>
          <p:cNvPr id="2" name="12">
            <a:extLst xmlns:a="http://schemas.openxmlformats.org/drawingml/2006/main">
              <a:ext uri="{FF2B5EF4-FFF2-40B4-BE49-F238E27FC236}">
                <a16:creationId xmlns:a16="http://schemas.microsoft.com/office/drawing/2014/main" id="{12D724E5-4394-4018-9E6E-380C5BE50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12</a:t>
            </a:r>
          </a:p>
        </p:txBody>
      </p:sp>
      <p:sp>
        <p:nvSpPr>
          <p:cNvPr id="3" name="2026년 10월의 제품 진척">
            <a:extLst xmlns:a="http://schemas.openxmlformats.org/drawingml/2006/main">
              <a:ext uri="{FF2B5EF4-FFF2-40B4-BE49-F238E27FC236}">
                <a16:creationId xmlns:a16="http://schemas.microsoft.com/office/drawing/2014/main" id="{D1154C0F-E6DC-4E25-9556-D7AA54506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2026년 10월의 제품 진척</a:t>
            </a:r>
          </a:p>
        </p:txBody>
      </p:sp>
      <p:sp>
        <p:nvSpPr>
          <p:cNvPr id="4" name="공개 업데이트와 외부 수락 조건을 함께 제시합니다.">
            <a:extLst xmlns:a="http://schemas.openxmlformats.org/drawingml/2006/main">
              <a:ext uri="{FF2B5EF4-FFF2-40B4-BE49-F238E27FC236}">
                <a16:creationId xmlns:a16="http://schemas.microsoft.com/office/drawing/2014/main" id="{50C22357-933A-4237-BC14-C3771F53E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공개 업데이트와 외부 수락 조건을 함께 제시합니다.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232EC1-7692-4221-8639-2F2EF0CC3381}"/>
              </a:ext>
            </a:extLst>
          </p:cNvPr>
          <p:cNvGraphicFramePr/>
          <p:nvPr/>
        </p:nvGraphicFramePr>
        <p:xfrm>
          <a:off xmlns:a="http://schemas.openxmlformats.org/drawingml/2006/main" x="609600" y="2667000"/>
          <a:ext xmlns:a="http://schemas.openxmlformats.org/drawingml/2006/main" cx="10972800" cy="3048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4000500"/>
                <a:gridCol w="4210050"/>
              </a:tblGrid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시기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반영 내용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남은 확인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10월 5일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재료 구매·파트너 판매·운영 분리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제휴 귀속·실 PG·실 입금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10월 11일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개인 알림·공동 돌봄·투약 기록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실 기기 수신·현장 수락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10월 12–13일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상황 가이드·현황판·PDF·모바일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임상 검토·실환자 사용성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현재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73편 항암 돌봄 가이드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메일 외부 수신: 인증 보완 필요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</a:tbl>
          </a:graphicData>
        </a:graphic>
      </p:graphicFrame>
      <p:sp>
        <p:nvSpPr>
          <p:cNvPr id="6" name="소프트웨어 검사·운영 배포가 실제 환자 안전성·임상 효과·외부 ">
            <a:extLst xmlns:a="http://schemas.openxmlformats.org/drawingml/2006/main">
              <a:ext uri="{FF2B5EF4-FFF2-40B4-BE49-F238E27FC236}">
                <a16:creationId xmlns:a16="http://schemas.microsoft.com/office/drawing/2014/main" id="{DDDC0D27-667C-4E31-9A06-1F4B851EA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소프트웨어 검사·운영 배포가 실제 환자 안전성·임상 효과·외부 메일 수신을 증명하지 않습니다.</a:t>
            </a:r>
          </a:p>
        </p:txBody>
      </p:sp>
      <p:sp>
        <p:nvSpPr>
          <p:cNvPr id="7" name="2026-10-14 기준 · veggie.care">
            <a:extLst xmlns:a="http://schemas.openxmlformats.org/drawingml/2006/main">
              <a:ext uri="{FF2B5EF4-FFF2-40B4-BE49-F238E27FC236}">
                <a16:creationId xmlns:a16="http://schemas.microsoft.com/office/drawing/2014/main" id="{42B8F48B-6530-45D2-8DA7-EE445C5B9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veggie.care</a:t>
            </a:r>
          </a:p>
        </p:txBody>
      </p:sp>
    </p:spTree>
    <p:extLst>
      <p:ext uri="{BB962C8B-B14F-4D97-AF65-F5344CB8AC3E}">
        <p14:creationId xmlns:p14="http://schemas.microsoft.com/office/powerpoint/2010/main" val="134046216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3F6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VEGGIECARE">
            <a:extLst xmlns:a="http://schemas.openxmlformats.org/drawingml/2006/main">
              <a:ext uri="{FF2B5EF4-FFF2-40B4-BE49-F238E27FC236}">
                <a16:creationId xmlns:a16="http://schemas.microsoft.com/office/drawing/2014/main" id="{A7D219D8-8F33-4ADF-9A2B-497337C25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</a:t>
            </a:r>
          </a:p>
        </p:txBody>
      </p:sp>
      <p:sp>
        <p:nvSpPr>
          <p:cNvPr id="2" name="13">
            <a:extLst xmlns:a="http://schemas.openxmlformats.org/drawingml/2006/main">
              <a:ext uri="{FF2B5EF4-FFF2-40B4-BE49-F238E27FC236}">
                <a16:creationId xmlns:a16="http://schemas.microsoft.com/office/drawing/2014/main" id="{B237C590-E2C1-41CD-88C4-2BFD42766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13</a:t>
            </a:r>
          </a:p>
        </p:txBody>
      </p:sp>
      <p:sp>
        <p:nvSpPr>
          <p:cNvPr id="3" name="다음 12개월 실행안">
            <a:extLst xmlns:a="http://schemas.openxmlformats.org/drawingml/2006/main">
              <a:ext uri="{FF2B5EF4-FFF2-40B4-BE49-F238E27FC236}">
                <a16:creationId xmlns:a16="http://schemas.microsoft.com/office/drawing/2014/main" id="{822E754B-0D3C-4B76-9094-7859EEB38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다음 12개월 실행안</a:t>
            </a:r>
          </a:p>
        </p:txBody>
      </p:sp>
      <p:sp>
        <p:nvSpPr>
          <p:cNvPr id="4" name="안정적인 Beta 운영에서 검증된 계약으로 진행합니다.">
            <a:extLst xmlns:a="http://schemas.openxmlformats.org/drawingml/2006/main">
              <a:ext uri="{FF2B5EF4-FFF2-40B4-BE49-F238E27FC236}">
                <a16:creationId xmlns:a16="http://schemas.microsoft.com/office/drawing/2014/main" id="{CF42E618-2B52-4A8A-97A6-4007802A3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안정적인 Beta 운영에서 검증된 계약으로 진행합니다.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058D03-A040-4D4C-B8E0-D1DFA0DEB816}"/>
              </a:ext>
            </a:extLst>
          </p:cNvPr>
          <p:cNvGraphicFramePr/>
          <p:nvPr/>
        </p:nvGraphicFramePr>
        <p:xfrm>
          <a:off xmlns:a="http://schemas.openxmlformats.org/drawingml/2006/main" x="609600" y="2667000"/>
          <a:ext xmlns:a="http://schemas.openxmlformats.org/drawingml/2006/main" cx="10972800" cy="2438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4000500"/>
                <a:gridCol w="4210050"/>
              </a:tblGrid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우선 실행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확인 기준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0–3개월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웰니스 반복 사용·전문가 검토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사용성·콘텐츠 수정·원가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4–6개월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파트너 유료화·제휴 실적 검증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계약·귀속·입금·유지율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7–12개월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동의한 돌봄 실증·기관 협력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현장 수락·보안·지원비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실증 착수 기준 제안 일정이며 의료·기관 승인에 따라 범위를 확">
            <a:extLst xmlns:a="http://schemas.openxmlformats.org/drawingml/2006/main">
              <a:ext uri="{FF2B5EF4-FFF2-40B4-BE49-F238E27FC236}">
                <a16:creationId xmlns:a16="http://schemas.microsoft.com/office/drawing/2014/main" id="{68D69015-F96B-4B5B-ACF1-4A314689C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실증 착수 기준 제안 일정이며 의료·기관 승인에 따라 범위를 확정합니다.</a:t>
            </a:r>
          </a:p>
        </p:txBody>
      </p:sp>
      <p:sp>
        <p:nvSpPr>
          <p:cNvPr id="7" name="2026-10-14 기준 · veggie.care">
            <a:extLst xmlns:a="http://schemas.openxmlformats.org/drawingml/2006/main">
              <a:ext uri="{FF2B5EF4-FFF2-40B4-BE49-F238E27FC236}">
                <a16:creationId xmlns:a16="http://schemas.microsoft.com/office/drawing/2014/main" id="{D9ECFC16-0F81-4878-B3BD-DA1CC9145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veggie.care</a:t>
            </a:r>
          </a:p>
        </p:txBody>
      </p:sp>
    </p:spTree>
    <p:extLst>
      <p:ext uri="{BB962C8B-B14F-4D97-AF65-F5344CB8AC3E}">
        <p14:creationId xmlns:p14="http://schemas.microsoft.com/office/powerpoint/2010/main" val="21304452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VEGGIECARE">
            <a:extLst xmlns:a="http://schemas.openxmlformats.org/drawingml/2006/main">
              <a:ext uri="{FF2B5EF4-FFF2-40B4-BE49-F238E27FC236}">
                <a16:creationId xmlns:a16="http://schemas.microsoft.com/office/drawing/2014/main" id="{EC89A661-2190-4197-A9CA-97C2246C9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</a:t>
            </a:r>
          </a:p>
        </p:txBody>
      </p:sp>
      <p:sp>
        <p:nvSpPr>
          <p:cNvPr id="2" name="14">
            <a:extLst xmlns:a="http://schemas.openxmlformats.org/drawingml/2006/main">
              <a:ext uri="{FF2B5EF4-FFF2-40B4-BE49-F238E27FC236}">
                <a16:creationId xmlns:a16="http://schemas.microsoft.com/office/drawing/2014/main" id="{F7EB563B-3A89-4661-94C0-4693FBBE8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14</a:t>
            </a:r>
          </a:p>
        </p:txBody>
      </p:sp>
      <p:sp>
        <p:nvSpPr>
          <p:cNvPr id="3" name="활동·수익·안전을 따로 측정합니다">
            <a:extLst xmlns:a="http://schemas.openxmlformats.org/drawingml/2006/main">
              <a:ext uri="{FF2B5EF4-FFF2-40B4-BE49-F238E27FC236}">
                <a16:creationId xmlns:a16="http://schemas.microsoft.com/office/drawing/2014/main" id="{1EA640DF-C204-42DB-95EC-23D3B4E43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활동·수익·안전을 따로 측정합니다</a:t>
            </a:r>
          </a:p>
        </p:txBody>
      </p:sp>
      <p:sp>
        <p:nvSpPr>
          <p:cNvPr id="4" name="생활의 지속성과 돌봄의 정확성을 함께 봅니다.">
            <a:extLst xmlns:a="http://schemas.openxmlformats.org/drawingml/2006/main">
              <a:ext uri="{FF2B5EF4-FFF2-40B4-BE49-F238E27FC236}">
                <a16:creationId xmlns:a16="http://schemas.microsoft.com/office/drawing/2014/main" id="{93971D59-6C37-4C48-B898-474991F81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생활의 지속성과 돌봄의 정확성을 함께 봅니다.</a:t>
            </a:r>
          </a:p>
        </p:txBody>
      </p:sp>
      <p:sp>
        <p:nvSpPr>
          <p:cNvPr id="5" name="생활 가치">
            <a:extLst xmlns:a="http://schemas.openxmlformats.org/drawingml/2006/main">
              <a:ext uri="{FF2B5EF4-FFF2-40B4-BE49-F238E27FC236}">
                <a16:creationId xmlns:a16="http://schemas.microsoft.com/office/drawing/2014/main" id="{1A18252F-7ACA-4541-B64F-57EFDFAB2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생활 가치</a:t>
            </a:r>
          </a:p>
        </p:txBody>
      </p:sp>
      <p:sp>
        <p:nvSpPr>
          <p:cNvPr id="6" name="4주 기록 유지율·실제 챌린지 완료율·레시피 이후 행동 전환·파">
            <a:extLst xmlns:a="http://schemas.openxmlformats.org/drawingml/2006/main">
              <a:ext uri="{FF2B5EF4-FFF2-40B4-BE49-F238E27FC236}">
                <a16:creationId xmlns:a16="http://schemas.microsoft.com/office/drawing/2014/main" id="{19378A68-98B1-49E1-A3CB-56C0C10DC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670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4주 기록 유지율·실제 챌린지 완료율·레시피 이후 행동 전환·파트너 예약 재사용을 측정합니다.</a:t>
            </a:r>
          </a:p>
        </p:txBody>
      </p:sp>
      <p:sp>
        <p:nvSpPr>
          <p:cNvPr id="7" name="경제성">
            <a:extLst xmlns:a="http://schemas.openxmlformats.org/drawingml/2006/main">
              <a:ext uri="{FF2B5EF4-FFF2-40B4-BE49-F238E27FC236}">
                <a16:creationId xmlns:a16="http://schemas.microsoft.com/office/drawing/2014/main" id="{60143D33-86BA-45FB-96EC-0D99031AA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경제성</a:t>
            </a:r>
          </a:p>
        </p:txBody>
      </p:sp>
      <p:sp>
        <p:nvSpPr>
          <p:cNvPr id="8" name="유료 파트너 MRR, 제휴 귀속과 실 입금, 환불·AI비·콘텐츠">
            <a:extLst xmlns:a="http://schemas.openxmlformats.org/drawingml/2006/main">
              <a:ext uri="{FF2B5EF4-FFF2-40B4-BE49-F238E27FC236}">
                <a16:creationId xmlns:a16="http://schemas.microsoft.com/office/drawing/2014/main" id="{9ABB9C11-C120-4334-B158-130066966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9095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유료 파트너 MRR, 제휴 귀속과 실 입금, 환불·AI비·콘텐츠 유지비·고객지원비를 분리합니다.</a:t>
            </a:r>
          </a:p>
        </p:txBody>
      </p:sp>
      <p:sp>
        <p:nvSpPr>
          <p:cNvPr id="9" name="돌봄 품질">
            <a:extLst xmlns:a="http://schemas.openxmlformats.org/drawingml/2006/main">
              <a:ext uri="{FF2B5EF4-FFF2-40B4-BE49-F238E27FC236}">
                <a16:creationId xmlns:a16="http://schemas.microsoft.com/office/drawing/2014/main" id="{B665F4F1-3E0B-465A-9933-DEE2B32BB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돌봄 품질</a:t>
            </a:r>
          </a:p>
        </p:txBody>
      </p:sp>
      <p:sp>
        <p:nvSpPr>
          <p:cNvPr id="10" name="관찰 누락·중복 수행 차단·공유 과업완료·전문가 수정률을 측정합">
            <a:extLst xmlns:a="http://schemas.openxmlformats.org/drawingml/2006/main">
              <a:ext uri="{FF2B5EF4-FFF2-40B4-BE49-F238E27FC236}">
                <a16:creationId xmlns:a16="http://schemas.microsoft.com/office/drawing/2014/main" id="{BB1049B8-4F1F-452B-9459-206E3DF02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9149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관찰 누락·중복 수행 차단·공유 과업완료·전문가 수정률을 측정합니다. 임상 효과는 별도 연구 대상입니다.</a:t>
            </a:r>
          </a:p>
        </p:txBody>
      </p:sp>
      <p:sp>
        <p:nvSpPr>
          <p:cNvPr id="11" name="2026-10-14 기준 · veggie.care">
            <a:extLst xmlns:a="http://schemas.openxmlformats.org/drawingml/2006/main">
              <a:ext uri="{FF2B5EF4-FFF2-40B4-BE49-F238E27FC236}">
                <a16:creationId xmlns:a16="http://schemas.microsoft.com/office/drawing/2014/main" id="{9FD616BB-0F42-474B-B08C-BE7EE6439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veggie.care</a:t>
            </a:r>
          </a:p>
        </p:txBody>
      </p:sp>
    </p:spTree>
    <p:extLst>
      <p:ext uri="{BB962C8B-B14F-4D97-AF65-F5344CB8AC3E}">
        <p14:creationId xmlns:p14="http://schemas.microsoft.com/office/powerpoint/2010/main" val="72707655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VEGGIECARE">
            <a:extLst xmlns:a="http://schemas.openxmlformats.org/drawingml/2006/main">
              <a:ext uri="{FF2B5EF4-FFF2-40B4-BE49-F238E27FC236}">
                <a16:creationId xmlns:a16="http://schemas.microsoft.com/office/drawing/2014/main" id="{B20EDB41-D73B-48F9-8697-C2E5AD6E6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</a:t>
            </a:r>
          </a:p>
        </p:txBody>
      </p:sp>
      <p:sp>
        <p:nvSpPr>
          <p:cNvPr id="2" name="15">
            <a:extLst xmlns:a="http://schemas.openxmlformats.org/drawingml/2006/main">
              <a:ext uri="{FF2B5EF4-FFF2-40B4-BE49-F238E27FC236}">
                <a16:creationId xmlns:a16="http://schemas.microsoft.com/office/drawing/2014/main" id="{74C1F60D-AB47-4DAE-957E-AE3F74C2E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15</a:t>
            </a:r>
          </a:p>
        </p:txBody>
      </p:sp>
      <p:sp>
        <p:nvSpPr>
          <p:cNvPr id="3" name="운영 조건을 갖추며 확장합니다">
            <a:extLst xmlns:a="http://schemas.openxmlformats.org/drawingml/2006/main">
              <a:ext uri="{FF2B5EF4-FFF2-40B4-BE49-F238E27FC236}">
                <a16:creationId xmlns:a16="http://schemas.microsoft.com/office/drawing/2014/main" id="{0E3915F6-07AE-4B94-9594-55AE72AA0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운영 조건을 갖추며 확장합니다</a:t>
            </a:r>
          </a:p>
        </p:txBody>
      </p:sp>
      <p:sp>
        <p:nvSpPr>
          <p:cNvPr id="4" name="의료·거래·외부 전달의 책임 범위를 구체적으로 관리합니다.">
            <a:extLst xmlns:a="http://schemas.openxmlformats.org/drawingml/2006/main">
              <a:ext uri="{FF2B5EF4-FFF2-40B4-BE49-F238E27FC236}">
                <a16:creationId xmlns:a16="http://schemas.microsoft.com/office/drawing/2014/main" id="{FDB6BCCE-DBBB-43C6-A82A-900F91E5D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의료·거래·외부 전달의 책임 범위를 구체적으로 관리합니다.</a:t>
            </a:r>
          </a:p>
        </p:txBody>
      </p:sp>
      <p:sp>
        <p:nvSpPr>
          <p:cNvPr id="5" name="돌봄">
            <a:extLst xmlns:a="http://schemas.openxmlformats.org/drawingml/2006/main">
              <a:ext uri="{FF2B5EF4-FFF2-40B4-BE49-F238E27FC236}">
                <a16:creationId xmlns:a16="http://schemas.microsoft.com/office/drawing/2014/main" id="{58ACE4BC-4219-4572-A762-A5786FE01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돌봄</a:t>
            </a:r>
          </a:p>
        </p:txBody>
      </p:sp>
      <p:sp>
        <p:nvSpPr>
          <p:cNvPr id="6" name="가이드는 담당 의료진의 개별 지시와 응급 계획을 우선합니다. 치">
            <a:extLst xmlns:a="http://schemas.openxmlformats.org/drawingml/2006/main">
              <a:ext uri="{FF2B5EF4-FFF2-40B4-BE49-F238E27FC236}">
                <a16:creationId xmlns:a16="http://schemas.microsoft.com/office/drawing/2014/main" id="{43383D0D-871D-4405-B95D-F861C9A49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670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가이드는 담당 의료진의 개별 지시와 응급 계획을 우선합니다. 치료·약·식단 변경을 자동 결정하지 않습니다.</a:t>
            </a:r>
          </a:p>
        </p:txBody>
      </p:sp>
      <p:sp>
        <p:nvSpPr>
          <p:cNvPr id="7" name="거래">
            <a:extLst xmlns:a="http://schemas.openxmlformats.org/drawingml/2006/main">
              <a:ext uri="{FF2B5EF4-FFF2-40B4-BE49-F238E27FC236}">
                <a16:creationId xmlns:a16="http://schemas.microsoft.com/office/drawing/2014/main" id="{FF097806-AB27-4D3F-A8DC-1D0269EC5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거래</a:t>
            </a:r>
          </a:p>
        </p:txBody>
      </p:sp>
      <p:sp>
        <p:nvSpPr>
          <p:cNvPr id="8" name="실 PG·환불·배송·반품·정산과 제휴 API 승인·입금 대조를 ">
            <a:extLst xmlns:a="http://schemas.openxmlformats.org/drawingml/2006/main">
              <a:ext uri="{FF2B5EF4-FFF2-40B4-BE49-F238E27FC236}">
                <a16:creationId xmlns:a16="http://schemas.microsoft.com/office/drawing/2014/main" id="{99853D31-B6A0-48C5-8CAE-70B2F5D59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9095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실 PG·환불·배송·반품·정산과 제휴 API 승인·입금 대조를 마쳐야 실제 수익을 확인할 수 있습니다.</a:t>
            </a:r>
          </a:p>
        </p:txBody>
      </p:sp>
      <p:sp>
        <p:nvSpPr>
          <p:cNvPr id="9" name="공유">
            <a:extLst xmlns:a="http://schemas.openxmlformats.org/drawingml/2006/main">
              <a:ext uri="{FF2B5EF4-FFF2-40B4-BE49-F238E27FC236}">
                <a16:creationId xmlns:a16="http://schemas.microsoft.com/office/drawing/2014/main" id="{741343A1-6D9E-4832-8CD7-A3BBD7BF3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공유</a:t>
            </a:r>
          </a:p>
        </p:txBody>
      </p:sp>
      <p:sp>
        <p:nvSpPr>
          <p:cNvPr id="10" name="SMTP 인증 문제를 보완하고 실제 수신·반송을 확인해야 메일 ">
            <a:extLst xmlns:a="http://schemas.openxmlformats.org/drawingml/2006/main">
              <a:ext uri="{FF2B5EF4-FFF2-40B4-BE49-F238E27FC236}">
                <a16:creationId xmlns:a16="http://schemas.microsoft.com/office/drawing/2014/main" id="{191323DE-DA67-425A-8C60-73D3E623C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9149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SMTP 인증 문제를 보완하고 실제 수신·반송을 확인해야 메일 전달을 완료로 인정합니다. PDF 다운로드는 별도 제공합니다.</a:t>
            </a:r>
          </a:p>
        </p:txBody>
      </p:sp>
      <p:sp>
        <p:nvSpPr>
          <p:cNvPr id="11" name="2026-10-14 기준 · veggie.care">
            <a:extLst xmlns:a="http://schemas.openxmlformats.org/drawingml/2006/main">
              <a:ext uri="{FF2B5EF4-FFF2-40B4-BE49-F238E27FC236}">
                <a16:creationId xmlns:a16="http://schemas.microsoft.com/office/drawing/2014/main" id="{FE5B4408-F64B-4711-99E6-EA5132862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veggie.care</a:t>
            </a:r>
          </a:p>
        </p:txBody>
      </p:sp>
    </p:spTree>
    <p:extLst>
      <p:ext uri="{BB962C8B-B14F-4D97-AF65-F5344CB8AC3E}">
        <p14:creationId xmlns:p14="http://schemas.microsoft.com/office/powerpoint/2010/main" val="126110972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72B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VEGGIECARE">
            <a:extLst xmlns:a="http://schemas.openxmlformats.org/drawingml/2006/main">
              <a:ext uri="{FF2B5EF4-FFF2-40B4-BE49-F238E27FC236}">
                <a16:creationId xmlns:a16="http://schemas.microsoft.com/office/drawing/2014/main" id="{C6CDFABB-C0B1-4FCF-A6FE-0D2489E32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rPr>
              <a:t>VEGGIECARE</a:t>
            </a:r>
          </a:p>
        </p:txBody>
      </p:sp>
      <p:sp>
        <p:nvSpPr>
          <p:cNvPr id="2" name="16">
            <a:extLst xmlns:a="http://schemas.openxmlformats.org/drawingml/2006/main">
              <a:ext uri="{FF2B5EF4-FFF2-40B4-BE49-F238E27FC236}">
                <a16:creationId xmlns:a16="http://schemas.microsoft.com/office/drawing/2014/main" id="{9D1CE955-0EA4-4FC9-8B08-46AD7EFB3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rPr>
              <a:t>16</a:t>
            </a:r>
          </a:p>
        </p:txBody>
      </p:sp>
      <p:sp>
        <p:nvSpPr>
          <p:cNvPr id="3" name="생활과 돌봄의 실증을 함께합니다">
            <a:extLst xmlns:a="http://schemas.openxmlformats.org/drawingml/2006/main">
              <a:ext uri="{FF2B5EF4-FFF2-40B4-BE49-F238E27FC236}">
                <a16:creationId xmlns:a16="http://schemas.microsoft.com/office/drawing/2014/main" id="{5EDAFB02-4D0F-4413-A65E-7F8D5AC33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생활과 돌봄의 실증을 함께합니다</a:t>
            </a:r>
          </a:p>
        </p:txBody>
      </p:sp>
      <p:sp>
        <p:nvSpPr>
          <p:cNvPr id="4" name="웰니스 파트너·임상 검토자·사업화 투자 협력을 제안합니다.">
            <a:extLst xmlns:a="http://schemas.openxmlformats.org/drawingml/2006/main">
              <a:ext uri="{FF2B5EF4-FFF2-40B4-BE49-F238E27FC236}">
                <a16:creationId xmlns:a16="http://schemas.microsoft.com/office/drawing/2014/main" id="{792EB8B4-89C6-446C-8F9E-78DF0FA6B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웰니스 파트너·임상 검토자·사업화 투자 협력을 제안합니다.</a:t>
            </a:r>
          </a:p>
        </p:txBody>
      </p:sp>
      <p:sp>
        <p:nvSpPr>
          <p:cNvPr id="5" name="협력 요청">
            <a:extLst xmlns:a="http://schemas.openxmlformats.org/drawingml/2006/main">
              <a:ext uri="{FF2B5EF4-FFF2-40B4-BE49-F238E27FC236}">
                <a16:creationId xmlns:a16="http://schemas.microsoft.com/office/drawing/2014/main" id="{0F6504A4-2D83-4D58-B8CD-7122804C9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rPr>
              <a:t>협력 요청</a:t>
            </a:r>
          </a:p>
        </p:txBody>
      </p:sp>
      <p:sp>
        <p:nvSpPr>
          <p:cNvPr id="6" name="센터·식품·영양 전문가의 운영 실증, 항암 돌봄 교육 검토와 동">
            <a:extLst xmlns:a="http://schemas.openxmlformats.org/drawingml/2006/main">
              <a:ext uri="{FF2B5EF4-FFF2-40B4-BE49-F238E27FC236}">
                <a16:creationId xmlns:a16="http://schemas.microsoft.com/office/drawing/2014/main" id="{B3086B89-7439-461C-AFAC-95AD65DC1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670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센터·식품·영양 전문가의 운영 실증, 항암 돌봄 교육 검토와 동의한 보호자 사용성 평가를 제안합니다.</a:t>
            </a:r>
          </a:p>
        </p:txBody>
      </p:sp>
      <p:sp>
        <p:nvSpPr>
          <p:cNvPr id="7" name="자금 사용 방향">
            <a:extLst xmlns:a="http://schemas.openxmlformats.org/drawingml/2006/main">
              <a:ext uri="{FF2B5EF4-FFF2-40B4-BE49-F238E27FC236}">
                <a16:creationId xmlns:a16="http://schemas.microsoft.com/office/drawing/2014/main" id="{DDE14106-18E9-41B1-9A35-97CE9A622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rPr>
              <a:t>자금 사용 방향</a:t>
            </a:r>
          </a:p>
        </p:txBody>
      </p:sp>
      <p:sp>
        <p:nvSpPr>
          <p:cNvPr id="8" name="반복 사용 개선, 파트너 도입·제휴 운영, 보안·품질, 전문가 ">
            <a:extLst xmlns:a="http://schemas.openxmlformats.org/drawingml/2006/main">
              <a:ext uri="{FF2B5EF4-FFF2-40B4-BE49-F238E27FC236}">
                <a16:creationId xmlns:a16="http://schemas.microsoft.com/office/drawing/2014/main" id="{A6BE625E-91CD-419F-8F16-C853759B3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9095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반복 사용 개선, 파트너 도입·제휴 운영, 보안·품질, 전문가 검토·돌봄 실증에 우선 배분합니다.</a:t>
            </a:r>
          </a:p>
        </p:txBody>
      </p:sp>
      <p:sp>
        <p:nvSpPr>
          <p:cNvPr id="9" name="실사와 문의">
            <a:extLst xmlns:a="http://schemas.openxmlformats.org/drawingml/2006/main">
              <a:ext uri="{FF2B5EF4-FFF2-40B4-BE49-F238E27FC236}">
                <a16:creationId xmlns:a16="http://schemas.microsoft.com/office/drawing/2014/main" id="{D2F9B830-DAA9-49FD-9EAA-26BE9960D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rPr>
              <a:t>실사와 문의</a:t>
            </a:r>
          </a:p>
        </p:txBody>
      </p:sp>
      <p:sp>
        <p:nvSpPr>
          <p:cNvPr id="10" name="투자액·기업가치·확정 매출은 별도 협의합니다. 계약·원가·제휴 ">
            <a:extLst xmlns:a="http://schemas.openxmlformats.org/drawingml/2006/main">
              <a:ext uri="{FF2B5EF4-FFF2-40B4-BE49-F238E27FC236}">
                <a16:creationId xmlns:a16="http://schemas.microsoft.com/office/drawing/2014/main" id="{4646C21E-DBDF-405A-AE3C-DB06E0E76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9149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투자액·기업가치·확정 매출은 별도 협의합니다. 계약·원가·제휴 입금·데이터 권한과 콘텐츠 검토 기록을 확인합니다. veggie.care/partnerships</a:t>
            </a:r>
          </a:p>
        </p:txBody>
      </p:sp>
      <p:sp>
        <p:nvSpPr>
          <p:cNvPr id="11" name="2026-10-14 기준 · veggie.care">
            <a:extLst xmlns:a="http://schemas.openxmlformats.org/drawingml/2006/main">
              <a:ext uri="{FF2B5EF4-FFF2-40B4-BE49-F238E27FC236}">
                <a16:creationId xmlns:a16="http://schemas.microsoft.com/office/drawing/2014/main" id="{93239B62-4B65-4298-8F9B-60707A77C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2026-10-14 기준 · veggie.care</a:t>
            </a:r>
          </a:p>
        </p:txBody>
      </p:sp>
    </p:spTree>
    <p:extLst>
      <p:ext uri="{BB962C8B-B14F-4D97-AF65-F5344CB8AC3E}">
        <p14:creationId xmlns:p14="http://schemas.microsoft.com/office/powerpoint/2010/main" val="10347869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VEGGIECARE">
            <a:extLst xmlns:a="http://schemas.openxmlformats.org/drawingml/2006/main">
              <a:ext uri="{FF2B5EF4-FFF2-40B4-BE49-F238E27FC236}">
                <a16:creationId xmlns:a16="http://schemas.microsoft.com/office/drawing/2014/main" id="{6C50B68B-CC6E-4AA0-9C75-F3F49F11B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</a:t>
            </a:r>
          </a:p>
        </p:txBody>
      </p:sp>
      <p:sp>
        <p:nvSpPr>
          <p:cNvPr id="2" name="17">
            <a:extLst xmlns:a="http://schemas.openxmlformats.org/drawingml/2006/main">
              <a:ext uri="{FF2B5EF4-FFF2-40B4-BE49-F238E27FC236}">
                <a16:creationId xmlns:a16="http://schemas.microsoft.com/office/drawing/2014/main" id="{A2B932BA-CFA8-478C-BBED-3B4CBC908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17</a:t>
            </a:r>
          </a:p>
        </p:txBody>
      </p:sp>
      <p:sp>
        <p:nvSpPr>
          <p:cNvPr id="3" name="근거와 공개 기준">
            <a:extLst xmlns:a="http://schemas.openxmlformats.org/drawingml/2006/main">
              <a:ext uri="{FF2B5EF4-FFF2-40B4-BE49-F238E27FC236}">
                <a16:creationId xmlns:a16="http://schemas.microsoft.com/office/drawing/2014/main" id="{ED236630-63EA-46EC-A2BE-861D833CE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근거와 공개 기준</a:t>
            </a:r>
          </a:p>
        </p:txBody>
      </p:sp>
      <p:sp>
        <p:nvSpPr>
          <p:cNvPr id="4" name="2026-10-14 기준 자료입니다.">
            <a:extLst xmlns:a="http://schemas.openxmlformats.org/drawingml/2006/main">
              <a:ext uri="{FF2B5EF4-FFF2-40B4-BE49-F238E27FC236}">
                <a16:creationId xmlns:a16="http://schemas.microsoft.com/office/drawing/2014/main" id="{88F0B282-3F04-425D-8BA6-7A5786FAD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자료입니다.</a:t>
            </a:r>
          </a:p>
        </p:txBody>
      </p:sp>
      <p:sp>
        <p:nvSpPr>
          <p:cNvPr id="5" name="현재 제품">
            <a:extLst xmlns:a="http://schemas.openxmlformats.org/drawingml/2006/main">
              <a:ext uri="{FF2B5EF4-FFF2-40B4-BE49-F238E27FC236}">
                <a16:creationId xmlns:a16="http://schemas.microsoft.com/office/drawing/2014/main" id="{2B48EB44-A6E3-4A3D-B01C-D6F909587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현재 제품</a:t>
            </a:r>
          </a:p>
        </p:txBody>
      </p:sp>
      <p:sp>
        <p:nvSpPr>
          <p:cNvPr id="6" name="완료 점검·항암 전체 가이드·모바일 메일·직접 판매·우선순위 정">
            <a:extLst xmlns:a="http://schemas.openxmlformats.org/drawingml/2006/main">
              <a:ext uri="{FF2B5EF4-FFF2-40B4-BE49-F238E27FC236}">
                <a16:creationId xmlns:a16="http://schemas.microsoft.com/office/drawing/2014/main" id="{3E9AB00E-27F1-4DB0-ACA5-0CC4EA578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670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완료 점검·항암 전체 가이드·모바일 메일·직접 판매·우선순위 정본과 공개 화면을 대조했습니다.</a:t>
            </a:r>
          </a:p>
        </p:txBody>
      </p:sp>
      <p:sp>
        <p:nvSpPr>
          <p:cNvPr id="7" name="시장 통계">
            <a:extLst xmlns:a="http://schemas.openxmlformats.org/drawingml/2006/main">
              <a:ext uri="{FF2B5EF4-FFF2-40B4-BE49-F238E27FC236}">
                <a16:creationId xmlns:a16="http://schemas.microsoft.com/office/drawing/2014/main" id="{6D087DD3-AFDF-49ED-9C09-9B5BE97E6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시장 통계</a:t>
            </a:r>
          </a:p>
        </p:txBody>
      </p:sp>
      <p:sp>
        <p:nvSpPr>
          <p:cNvPr id="8" name="국가암정보센터의 2023년 암유병자 통계를 수요 맥락으로만 사용">
            <a:extLst xmlns:a="http://schemas.openxmlformats.org/drawingml/2006/main">
              <a:ext uri="{FF2B5EF4-FFF2-40B4-BE49-F238E27FC236}">
                <a16:creationId xmlns:a16="http://schemas.microsoft.com/office/drawing/2014/main" id="{226EF008-E66F-4B31-8735-B4822E3B5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9095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국가암정보센터의 2023년 암유병자 통계를 수요 맥락으로만 사용했습니다.</a:t>
            </a:r>
          </a:p>
        </p:txBody>
      </p:sp>
      <p:sp>
        <p:nvSpPr>
          <p:cNvPr id="9" name="연구와 계획">
            <a:extLst xmlns:a="http://schemas.openxmlformats.org/drawingml/2006/main">
              <a:ext uri="{FF2B5EF4-FFF2-40B4-BE49-F238E27FC236}">
                <a16:creationId xmlns:a16="http://schemas.microsoft.com/office/drawing/2014/main" id="{FFA143C2-1ADA-40F5-A8BE-0550D4C6B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연구와 계획</a:t>
            </a:r>
          </a:p>
        </p:txBody>
      </p:sp>
      <p:sp>
        <p:nvSpPr>
          <p:cNvPr id="10" name="FHIR·웨어러블·연합학습은 향후 아키텍처입니다. 임상 검토와 ">
            <a:extLst xmlns:a="http://schemas.openxmlformats.org/drawingml/2006/main">
              <a:ext uri="{FF2B5EF4-FFF2-40B4-BE49-F238E27FC236}">
                <a16:creationId xmlns:a16="http://schemas.microsoft.com/office/drawing/2014/main" id="{6AE4EFD5-448F-49FC-8064-D45DA7CD8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9149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FHIR·웨어러블·연합학습은 향후 아키텍처입니다. 임상 검토와 실제 외부 수락의 미완료를 유지합니다.</a:t>
            </a:r>
          </a:p>
        </p:txBody>
      </p:sp>
      <p:sp>
        <p:nvSpPr>
          <p:cNvPr id="11" name="근거: 베지케어 기술 · 항암케어 작동 방식 · 파트너 안내 ·">
            <a:extLst xmlns:a="http://schemas.openxmlformats.org/drawingml/2006/main">
              <a:ext uri="{FF2B5EF4-FFF2-40B4-BE49-F238E27FC236}">
                <a16:creationId xmlns:a16="http://schemas.microsoft.com/office/drawing/2014/main" id="{2250FE71-1B12-48A7-A990-EC3FD3950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근거: 베지케어 기술 · 항암케어 작동 방식 · 파트너 안내 · 국가암정보센터</a:t>
            </a:r>
          </a:p>
        </p:txBody>
      </p:sp>
      <p:sp>
        <p:nvSpPr>
          <p:cNvPr id="12" name="2026-10-14 기준 · veggie.care">
            <a:extLst xmlns:a="http://schemas.openxmlformats.org/drawingml/2006/main">
              <a:ext uri="{FF2B5EF4-FFF2-40B4-BE49-F238E27FC236}">
                <a16:creationId xmlns:a16="http://schemas.microsoft.com/office/drawing/2014/main" id="{5D8B6ED9-E95E-4C58-8B83-12B7561B7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veggie.care</a:t>
            </a:r>
          </a:p>
        </p:txBody>
      </p:sp>
    </p:spTree>
    <p:extLst>
      <p:ext uri="{BB962C8B-B14F-4D97-AF65-F5344CB8AC3E}">
        <p14:creationId xmlns:p14="http://schemas.microsoft.com/office/powerpoint/2010/main" val="156932607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2026-10-14T14:37:50.2160000Z</dcterms:created>
  <dcterms:modified xsi:type="dcterms:W3CDTF">2026-10-14T14:37:50.2160000Z</dcterms:modified>
</coreProperties>
</file>