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2dfb8f46494580" /><Relationship Type="http://schemas.openxmlformats.org/officeDocument/2006/relationships/extended-properties" Target="/docProps/app.xml" Id="R9b3d0e8b148d44da" /><Relationship Type="http://schemas.openxmlformats.org/officeDocument/2006/relationships/officeDocument" Target="/ppt/presentation.xml" Id="R119d95590f3d4f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4e6ea65e694e1b"/>
  </p:sldMasterIdLst>
  <p:notesMasterIdLst>
    <p:notesMasterId xmlns:r="http://schemas.openxmlformats.org/officeDocument/2006/relationships" r:id="Redfbf73784f84a48"/>
  </p:notesMasterIdLst>
  <p:sldIdLst>
    <p:sldId xmlns:r="http://schemas.openxmlformats.org/officeDocument/2006/relationships" id="256" r:id="Rf5686cba3f084a6a"/>
    <p:sldId xmlns:r="http://schemas.openxmlformats.org/officeDocument/2006/relationships" id="257" r:id="R0236c43be766492e"/>
    <p:sldId xmlns:r="http://schemas.openxmlformats.org/officeDocument/2006/relationships" id="258" r:id="R65052ce79ff84904"/>
    <p:sldId xmlns:r="http://schemas.openxmlformats.org/officeDocument/2006/relationships" id="259" r:id="Re8bd35b033e24073"/>
    <p:sldId xmlns:r="http://schemas.openxmlformats.org/officeDocument/2006/relationships" id="260" r:id="R27659096ffd843f9"/>
    <p:sldId xmlns:r="http://schemas.openxmlformats.org/officeDocument/2006/relationships" id="261" r:id="Rdddb24bfcb8a446c"/>
    <p:sldId xmlns:r="http://schemas.openxmlformats.org/officeDocument/2006/relationships" id="262" r:id="Rada630feefbc49d3"/>
    <p:sldId xmlns:r="http://schemas.openxmlformats.org/officeDocument/2006/relationships" id="263" r:id="R49d9bb54d90743a4"/>
    <p:sldId xmlns:r="http://schemas.openxmlformats.org/officeDocument/2006/relationships" id="264" r:id="R309467eefbd24164"/>
    <p:sldId xmlns:r="http://schemas.openxmlformats.org/officeDocument/2006/relationships" id="265" r:id="R58ab30f87b84469f"/>
    <p:sldId xmlns:r="http://schemas.openxmlformats.org/officeDocument/2006/relationships" id="266" r:id="Re9208460f20549a2"/>
    <p:sldId xmlns:r="http://schemas.openxmlformats.org/officeDocument/2006/relationships" id="267" r:id="Rc75d23686e8a44cf"/>
    <p:sldId xmlns:r="http://schemas.openxmlformats.org/officeDocument/2006/relationships" id="268" r:id="R5f25e277646e4ac9"/>
    <p:sldId xmlns:r="http://schemas.openxmlformats.org/officeDocument/2006/relationships" id="269" r:id="R10d7af48309340e6"/>
    <p:sldId xmlns:r="http://schemas.openxmlformats.org/officeDocument/2006/relationships" id="270" r:id="Rcb19dd2f34a84989"/>
    <p:sldId xmlns:r="http://schemas.openxmlformats.org/officeDocument/2006/relationships" id="271" r:id="R289561415d974b2c"/>
    <p:sldId xmlns:r="http://schemas.openxmlformats.org/officeDocument/2006/relationships" id="272" r:id="Rac4bcdcfc06c4b81"/>
    <p:sldId xmlns:r="http://schemas.openxmlformats.org/officeDocument/2006/relationships" id="273" r:id="R4a84119384874804"/>
    <p:sldId xmlns:r="http://schemas.openxmlformats.org/officeDocument/2006/relationships" id="274" r:id="Re4e1d7ec43c54a20"/>
    <p:sldId xmlns:r="http://schemas.openxmlformats.org/officeDocument/2006/relationships" id="275" r:id="R13aeca46c80840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36963502674915" /><Relationship Type="http://schemas.openxmlformats.org/officeDocument/2006/relationships/slideMaster" Target="/ppt/slideMasters/slideMaster1.xml" Id="R824e6ea65e694e1b" /><Relationship Type="http://schemas.openxmlformats.org/officeDocument/2006/relationships/notesMaster" Target="/ppt/notesMasters/notesMaster1.xml" Id="Redfbf73784f84a48" /><Relationship Type="http://schemas.openxmlformats.org/officeDocument/2006/relationships/presProps" Target="/ppt/presProps.xml" Id="Rd241846e32a84228" /><Relationship Type="http://schemas.openxmlformats.org/officeDocument/2006/relationships/tableStyles" Target="/ppt/tableStyles.xml" Id="Rd8c49410ee3544c2" /><Relationship Type="http://schemas.openxmlformats.org/officeDocument/2006/relationships/slide" Target="/ppt/slides/slide1.xml" Id="Rf5686cba3f084a6a" /><Relationship Type="http://schemas.openxmlformats.org/officeDocument/2006/relationships/slide" Target="/ppt/slides/slide2.xml" Id="R0236c43be766492e" /><Relationship Type="http://schemas.openxmlformats.org/officeDocument/2006/relationships/slide" Target="/ppt/slides/slide3.xml" Id="R65052ce79ff84904" /><Relationship Type="http://schemas.openxmlformats.org/officeDocument/2006/relationships/slide" Target="/ppt/slides/slide4.xml" Id="Re8bd35b033e24073" /><Relationship Type="http://schemas.openxmlformats.org/officeDocument/2006/relationships/slide" Target="/ppt/slides/slide5.xml" Id="R27659096ffd843f9" /><Relationship Type="http://schemas.openxmlformats.org/officeDocument/2006/relationships/slide" Target="/ppt/slides/slide6.xml" Id="Rdddb24bfcb8a446c" /><Relationship Type="http://schemas.openxmlformats.org/officeDocument/2006/relationships/slide" Target="/ppt/slides/slide7.xml" Id="Rada630feefbc49d3" /><Relationship Type="http://schemas.openxmlformats.org/officeDocument/2006/relationships/slide" Target="/ppt/slides/slide8.xml" Id="R49d9bb54d90743a4" /><Relationship Type="http://schemas.openxmlformats.org/officeDocument/2006/relationships/slide" Target="/ppt/slides/slide9.xml" Id="R309467eefbd24164" /><Relationship Type="http://schemas.openxmlformats.org/officeDocument/2006/relationships/slide" Target="/ppt/slides/slide10.xml" Id="R58ab30f87b84469f" /><Relationship Type="http://schemas.openxmlformats.org/officeDocument/2006/relationships/slide" Target="/ppt/slides/slide11.xml" Id="Re9208460f20549a2" /><Relationship Type="http://schemas.openxmlformats.org/officeDocument/2006/relationships/slide" Target="/ppt/slides/slide12.xml" Id="Rc75d23686e8a44cf" /><Relationship Type="http://schemas.openxmlformats.org/officeDocument/2006/relationships/slide" Target="/ppt/slides/slide13.xml" Id="R5f25e277646e4ac9" /><Relationship Type="http://schemas.openxmlformats.org/officeDocument/2006/relationships/slide" Target="/ppt/slides/slide14.xml" Id="R10d7af48309340e6" /><Relationship Type="http://schemas.openxmlformats.org/officeDocument/2006/relationships/slide" Target="/ppt/slides/slide15.xml" Id="Rcb19dd2f34a84989" /><Relationship Type="http://schemas.openxmlformats.org/officeDocument/2006/relationships/slide" Target="/ppt/slides/slide16.xml" Id="R289561415d974b2c" /><Relationship Type="http://schemas.openxmlformats.org/officeDocument/2006/relationships/slide" Target="/ppt/slides/slide17.xml" Id="Rac4bcdcfc06c4b81" /><Relationship Type="http://schemas.openxmlformats.org/officeDocument/2006/relationships/slide" Target="/ppt/slides/slide18.xml" Id="R4a84119384874804" /><Relationship Type="http://schemas.openxmlformats.org/officeDocument/2006/relationships/slide" Target="/ppt/slides/slide19.xml" Id="Re4e1d7ec43c54a20" /><Relationship Type="http://schemas.openxmlformats.org/officeDocument/2006/relationships/slide" Target="/ppt/slides/slide20.xml" Id="R13aeca46c80840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ecb50b291445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3fc60f36cf49ae" /><Relationship Type="http://schemas.openxmlformats.org/officeDocument/2006/relationships/notesMaster" Target="/ppt/notesMasters/notesMaster1.xml" Id="R27da9cbbb6c043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6f261befad498b" /><Relationship Type="http://schemas.openxmlformats.org/officeDocument/2006/relationships/notesMaster" Target="/ppt/notesMasters/notesMaster1.xml" Id="R965878acd8a149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36a6452f8a4af3" /><Relationship Type="http://schemas.openxmlformats.org/officeDocument/2006/relationships/notesMaster" Target="/ppt/notesMasters/notesMaster1.xml" Id="Ra3d8e54817d744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7d73ec0d45f4c39" /><Relationship Type="http://schemas.openxmlformats.org/officeDocument/2006/relationships/notesMaster" Target="/ppt/notesMasters/notesMaster1.xml" Id="Rcb83172b11204f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ad741e2bfc42c3" /><Relationship Type="http://schemas.openxmlformats.org/officeDocument/2006/relationships/notesMaster" Target="/ppt/notesMasters/notesMaster1.xml" Id="Ra02f469894c340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3176724b830455c" /><Relationship Type="http://schemas.openxmlformats.org/officeDocument/2006/relationships/notesMaster" Target="/ppt/notesMasters/notesMaster1.xml" Id="R7e5a4b4b2d7044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204b3a8aaf4ef1" /><Relationship Type="http://schemas.openxmlformats.org/officeDocument/2006/relationships/notesMaster" Target="/ppt/notesMasters/notesMaster1.xml" Id="R77c726051e634d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eccc9b989748d2" /><Relationship Type="http://schemas.openxmlformats.org/officeDocument/2006/relationships/notesMaster" Target="/ppt/notesMasters/notesMaster1.xml" Id="R0824fdb43dc747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cd72921cc844b4" /><Relationship Type="http://schemas.openxmlformats.org/officeDocument/2006/relationships/notesMaster" Target="/ppt/notesMasters/notesMaster1.xml" Id="R019563d00d2243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99c1bb0057467f" /><Relationship Type="http://schemas.openxmlformats.org/officeDocument/2006/relationships/notesMaster" Target="/ppt/notesMasters/notesMaster1.xml" Id="R2e545342489f4f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13121b065c4e79" /><Relationship Type="http://schemas.openxmlformats.org/officeDocument/2006/relationships/notesMaster" Target="/ppt/notesMasters/notesMaster1.xml" Id="R19cbb310100d41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4923c3a4d2e4d01" /><Relationship Type="http://schemas.openxmlformats.org/officeDocument/2006/relationships/notesMaster" Target="/ppt/notesMasters/notesMaster1.xml" Id="Rb17b7fede890486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03f400059a43a5" /><Relationship Type="http://schemas.openxmlformats.org/officeDocument/2006/relationships/notesMaster" Target="/ppt/notesMasters/notesMaster1.xml" Id="R819de9fde0584bf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c24cbdba97e42c8" /><Relationship Type="http://schemas.openxmlformats.org/officeDocument/2006/relationships/notesMaster" Target="/ppt/notesMasters/notesMaster1.xml" Id="R6a873789cd5d4f5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627f53691414867" /><Relationship Type="http://schemas.openxmlformats.org/officeDocument/2006/relationships/notesMaster" Target="/ppt/notesMasters/notesMaster1.xml" Id="Re7b3897ae5db425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d70a22a2a2847d0" /><Relationship Type="http://schemas.openxmlformats.org/officeDocument/2006/relationships/notesMaster" Target="/ppt/notesMasters/notesMaster1.xml" Id="Rdb834b4c7bbf4ed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8afd4c74309452b" /><Relationship Type="http://schemas.openxmlformats.org/officeDocument/2006/relationships/notesMaster" Target="/ppt/notesMasters/notesMaster1.xml" Id="R55aec0ee29e9491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7e15355358e4d83" /><Relationship Type="http://schemas.openxmlformats.org/officeDocument/2006/relationships/notesMaster" Target="/ppt/notesMasters/notesMaster1.xml" Id="Reb717b4fba08450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d1583121c6a427c" /><Relationship Type="http://schemas.openxmlformats.org/officeDocument/2006/relationships/notesMaster" Target="/ppt/notesMasters/notesMaster1.xml" Id="R5bf0896b8b414fe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1cebd0396da4302" /><Relationship Type="http://schemas.openxmlformats.org/officeDocument/2006/relationships/notesMaster" Target="/ppt/notesMasters/notesMaster1.xml" Id="R3642866aa0494a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베지케어 투자제안서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웰니스 운영 구독과</a:t>
            </a:r>
          </a:p>
          <a:p xmlns:a="http://schemas.openxmlformats.org/drawingml/2006/main">
            <a:r>
              <a:t>가족 돌봄의 단계적 검증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검토의 핵심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웰니스의 첫 유료 고객과 돌봄 연구의 수락 기준을 분리합니다.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기반: 생활 기록·레시피·챌린지·파트너 운영과 항암 가이드 73편, 공동 돌봄·현황판·PDF를 공개 제공합니다.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가설: 센터의 예약·출결·이용권·기록 업무를 연결하면 운영 구독 수요를 만들 수 있습니다. 환자 대상 자동 의료 과금은 전제하지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검증 규모: 12개월 비용 기준안 2억 460만원. M12 유료 파트너 20곳·월매출 200만원. 돌봄 실증 매출은 계산에서 제외합니다.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반복 업무와 돌봄 인계의 단절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생활 프로그램과 가족 돌봄에 각각 다른 실행 문제가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센터 운영: 예약·출결·이용권과 생활 기록이 나뉘어 운영자가 같은 내용을 다시 확인합니다. 기존 도구 대체 가치의 실측이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가족 돌봄: 여러 보호자가 관찰과 실제 수행을 전달해야 합니다. 메신저의 소식과 기간별 증상·수행 기록을 구분해 인계합니다.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 집중: 초기 계약은 웰니스 운영 구독에서 검증합니다. 항암 돌봄의 안전·임상 검토와 기관 계약은 별도 과정으로 추진합니다.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첫 고객과 도입 범위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영양·생활 프로그램을 운영하는 소규모 센터가 첫 구매자입니다.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구매자: 정기 프로그램·예약·출결·이용권을 관리하는 센터장·운영책임자. 여러 번의 반복 업무가 있는 곳을 면담합니다.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핵심 과업: 운영자가 예약부터 출결·이용권·생활 기록까지 완료하는 흐름을 측정합니다. 기능 보유보다 현재 도구 대비 도입 비용을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후속 연구: 항암 가족 돌봄은 전문가 검토·환자 동의·외부 전달 수락 이후 작은 사용성 실증으로 진행합니다. 치료 효과는 별도 연구합니다.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2026년 10월의 제품 진척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업데이트와 외부 수락 조건을 함께 제시합니다.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{"headers":["시기","반영 내용","남은 확인"],"rows":[["10월 5일","재료 구매·파트너 판매·운영 분리","제휴 귀속·실 PG·실 입금"],["10월 11일","개인 알림·공동 돌봄·투약 기록","실 기기 수신·현장 수락"],["10월 12–13일","상황 가이드·현황판·PDF·모바일","임상 검토·실환자 사용성"],["현재","73편 항암 돌봄 가이드","메일 외부 수신: 인증 보완 필요"]]}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소프트웨어 검사·운영 배포가 실제 환자 안전성·임상 효과·외부 메일 수신을 증명하지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첫 구매자는 웰니스 센터입니다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 수요 통계를 구독 매출에 직접 곱하지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{"headers":["구분","대상·규모 가정","사업 해석"],"rows":[["첫 유료군","영양·생활 프로그램 운영 센터","예약·출결·기록·이용권 업무"],["초기 유효 명단","연락·구매권한 확인 파트너 100곳","조사·동의·중복 제거 필요"],["M12 목표","20곳 × 월 10만원","월매출 200만원 가정"],["돌봄 연구군","2023 암유병자 약 273만 명","임상 검토 후 별도 사용성 실증"]]}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전체 암유병자와 항암 치료 중인 환자·유료 고객은 다릅니다. 100곳은 현재 확보 명단이 아닌 도입 조사 범위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국가암정보센터, 2023년 암유병 통계 https://cancer.go.kr/lay1/S1T654C656/contents.do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생활 기록과 가족 공유의 대안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웰니스 운영 구독과 돌봄 실증의 경쟁 범위를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{"headers":["제품·대안","공식 공개 목적","베지케어의 검증 과제"],"rows":[["MyFitnessPal","음식·영양 기록","센터 프로그램과 반복 기록 연결"],["CaringBridge","건강 소식·가족 지원 공유","권한·수행 기록·기간별 PDF"],["Carepatron","예약·기록·고객 운영","국내 센터 업무·도입 원가"],["베지케어","웰니스 운영·가족 돌봄 기록","센터 유료 유지와 돌봄 안전 수락"]]}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공식 설명의 기능만 요약했습니다. 상대 제품의 기능 부재나 임상적 우월성을 주장하지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MyFitnessPal 공식 식사 기록 설명 https://support.myfitnesspal.com/hc/en-us/articles/360032274592-How-to-log-food-to-your-diary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CaringBridge 공식 서비스 https://www.caringbridge.org/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Carepatron 공식 기능·요금 https://www.carepatron.com/pricing/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웰니스 운영 구독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현재 Beta 무료 정책에서 별도 고지·계약으로 유료성을 검증합니다.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계약 가정: 파트너당 월 10만원. 예약·출결·이용권·기록 지원 범위와 운영자 수를 계약에서 정합니다. 현행 확정 판매 요금이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제외 수익: 제휴 쇼핑·직접 판매·항암 서비스 수입은 이번 모델에서 제외합니다. 실 주문 귀속·PG·반품·정산 증빙이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가격 검증: 5곳 실증에서 사용 과업과 지불 의사를 확인하고 유료 코호트의 유지·지원 시간·클라우드 비용을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현재 파트너 운영 안내 https://veggie.care/partnerships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센터 운영에서 반복 사용을 확보합니다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콘텐츠 유입과 B2B 계약의 전환을 따로 측정합니다.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M1–3: 100곳 조사 가정 명단에서 20곳 적격 면담, 5곳 실증. 운영자가 예약·출결·기록 과업을 완료하는지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M4–6: 평균 유료 6곳을 목표로 계약·입금·주간 지원 시간을 대조합니다. 기존 Beta 사용자에게 유료 조건을 별도 고지합니다.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M7–12: 센터 소개·전문가 콘텐츠와 지역 파트너 협력으로 평균 유료 20곳을 검증합니다. 유료·무료·돌봄 실증 이용자는 따로 집계합니다.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현재 증거와 실사 대상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제품의 공개 운영과 고객·매출의 증명 수준을 구분합니다.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{"headers":["항목","확인 가능한 근거","투자 전 확보할 증빙"],"rows":[["제품 운영","웰니스·돌봄 Beta 운영","실고객 동의·핵심 과업 수락"],["사업 성과","유료 고객·매출·유지율 미확인","계약·청구·입금·기간별 코호트"],["인력·권리","CTO 정해성 공개 프로필","재직·참여율·IP 양도·용역 계약"],["현장 검증","개발·소프트웨어 검증 기록","실기관·실이용자 수락·지원 원가"]]}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공공 디렉터리·데모 계정·합성 데이터는 고객 실적에서 제외합니다. 비공개 자료를 확인하지 않은 상태입니다.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매출·현금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모든 값은 가정이며 승인된 예산·매출 전망이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{"headers":["기간","플랫폼 매출 / 현금 지출","기말 자금 / 월말 규모"],"rows":[["M1–3","0만원 / 5,550만원","14,910만원 / 0곳"],["M4–6","120만원 / 4,386만원","10,644만원 / 6곳"],["M7–9","300만원 / 4,440만원","6,504만원 / 12곳"],["M10–12","530만원 / 4,509만원","2,525만원 / 20곳"]]}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새 유료 고객군만 계산한 12개월 시나리오. 기존 매출·현금·부채는 미확인. VAT·법인세·금융비용 제외, 할인·이탈은 월평균 순유료 수에 반영하는 가정. 입금은 같은 달, 초기비는 M1. 총매출 950만원, 총지출 18,885만원, 순현금소진 17,935만원.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단위 경제성과 손익분기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월 고정지출을 감당하려면 목표 고객 규모를 넘어선 확장이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 기여이익: 파트너당 월 구독료 10만원 − 직접 변동원가 3만원 = 7만원. 변동원가는 추가 사용량·외부 처리비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 획득: 신규 파트너 획득비 상한 30만원 가정. 월 기여이익 기준 단순 회수기간 4.3개월이며 유지율 실측이 필요합니다.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손익분기: 월 고정비 1,450만원 ÷ 단위 기여이익 = 208곳. M12 목표 20곳에서는 회사 전체 흑자에 도달하지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고객획득비는 현장·영업 예산 내 집행 상한 가정으로 추가 이중 차감하지 않습니다. 실제 원가·해지·환불·현금 회수로 재산정합니다.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12개월 자금 사용 기준안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단위: 만원. 인건비는 채용·외주·기존 인력 배분을 검토하기 위한 가정입니다.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{"headers":["용도","산정식","12개월 예산"],"rows":[["제품·운영 인력","2명 × 월 500만원 × 12","12,000만원"],["인프라·현장 도입","월 300만원 × 12","3,600만원"],["전문가·준법 검토","월 150만원 × 12","1,800만원"],["초기비·예비비","1,200만원 + 기준예산의 10%","3,060만원"]]}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합계 20,460만원. 인건비 가정에 고용 부대비용 포함. 변동원가는 매출 시나리오에서 별도 차감합니다. 견적·고용 계약은 미확정.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자금 규모와 생존 기간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매출 유입 없이도 12개월 검증을 수행하는 비용에서 역산합니다.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산정 근거: 월 고정지출 1,450만원 × 12 + 초기비 1,200만원 + 예비비 1,860만원 = 20,460만원.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기준·지연: 무매출 가정의 자금 지속기간 13.3개월. 12개월 뒤 예비비 1,860만원를 남깁니다. 실제 보유현금은 실사로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비용 상승: 무매출·고정비 15% 상승 시 11.6개월, 12개월 부족액 750만원. M6에 신규 지출·확장 범위를 재심의합니다.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협의용 신규 자금 시나리오. 확정 투자 희망액·라운드 개시 공고가 아닙니다. 기존 의무·채무·세금은 별도 반영 후 확정.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후 검증 목표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웰니스 유료 검증과 항암 돌봄 수락은 별도 평가합니다.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{"headers":["기간·책임 역할","목표·분모","진행 조건"],"rows":[["M1–3 / 센터 도입","적격 면담 20곳, 실증 5곳","5곳 중 4곳 운영 과업 수락"],["M4–6 / 제품·사업","평균 유료 6곳, 4주 사용 70%","실증 참여 운영자 기준 측정"],["M7–9 / 운영","평균 유료 12곳, 90일 유지 80%","유료 코호트·입금 대조"],["M10–12 / 사업 책임자","평균 유료 20곳, 지원비 측정","임상 검토 후 돌봄 가족 10가정"]]}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모두 제안 목표. 돌봄 10가정은 수익 계산에서 제외합니다. M6 유료 3곳 미만이면 확대를 재검토하며 임상 검토 미완료 시 실환자 실증을 착수하지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실행 조직과 채용 계획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확인된 기술 리더십과 투자 후 확보할 역할을 나눕니다.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기술 책임: CTO 정해성의 공개 제품·연구 이력을 확인할 수 있습니다. 재직·주당 참여시간과 기존 인력 구성은 실사 자료로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전담 역할: 2명 상당의 배정 예산 가정. 제품·기술 1명과 고객 도입·운영 1명을 확보하며 기존 인력 포함 여부를 계약 전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전문 검토: 현장 전문가의 내용·사용성 검토와 개인정보·보안 자문을 외부 전문 계약으로 확보합니다.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이름이 공개되지 않은 구성원·자문·채용 인원을 현재 재직자로 표시하지 않습니다. 책임자 배정은 실행 착수 전 완료합니다.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기술 리더 공개 프로필 https://dreamailab.com/research/jung-haesung/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주체와 권리 범위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제품별 사업 제안과 실제 주식·권리의 발행 주체를 분명히 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대상: 현재 공개 사업 구조상 DAL 산하 제품입니다. 주식 발행 법인명·등기·주주명부·기존 약정은 투자 계약 전에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자산과 계약: 코드·상표·콘텐츠·데이터의 권리와 인력 IP 양도, 오픈소스 의무, 외부 AI 계약을 자산별로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분리·중복: 사업별 비용안은 DAL 통합안의 별도 실행 대안입니다. 같은 인력·공통 기술 비용을 이중 유치·이중 청구하지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Noah AI Labs는 별도 운영 법인입니다. 그 매출·고객·IP를 본 투자 대상에 자동 포함하지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DAL 사업·법인 공개 안내 https://dreamailab.com/business/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주요 위험과 집행 조건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의료 콘텐츠·거래·외부 공유의 수락을 각각 확인합니다.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돌봄 안전: 73편 가이드는 임상 검토 전 교육 초안입니다. 현재 항암 답변은 rules_only이며 개인 진단·처방·영양 변경을 확정하지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외부 전달: 운영 SMTP 인증 실패가 남아 있어 실제 외부 메일 수신은 미완료입니다. PDF 다운로드와 별도 검증하며 복구 후 수신·반송을 대조합니다.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거래·수요: 유료 구독 수요·실 PG·제휴 입금은 추가 증빙 대상입니다. M6 유료 3곳 미만이면 확장 예산을 재심의합니다.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출처: 현재 항암케어 설명 https://veggie.care/care/oncology/how-it-works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투자 협의와 데이터룸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투자 미팅 이후 확인할 자료와 거래 절차를 제안합니다.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{"headers":["자료 묶음","필수 증빙","확인 단계"],"rows":[["법인·지분·IP","등기·주주명부·기존 약정·IP 귀속","조건 제안 전"],["고객·재무","계약·청구·입금·비용·현금·채무","재무 실사"],["제품·데이터","현장 수락·동의·보안·복구·공급사","제품 실사"],["조건·권한","투자수단·가치·보고·의사결정권","실사 후 계약"]]}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금액·기업가치·지분율·전환조건은 미확정. 이 문서는 비구속 협의 자료이며 투자 확약·법률 검토 완료를 뜻하지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다음 투자 미팅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사업의 핵심 가정과 실사 범위를 함께 확정합니다.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사전 검토: 공개 투자제안서·기존 IR·재무 가정 파일을 확인한 뒤 초기 고객군과 검증 목표를 논의합니다.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미팅 의제: 실고객 증빙, 12개월 비용 견적, 실행 책임자, 법인·IP 범위를 확인하고 단계별 투자 조건을 협의합니다.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협력 요청: 웰니스 센터 도입 파트너, 돌봄 교육 검토자와 초기 사업화 투자 파트너를 찾습니다.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공개 협의용 투자제안서. 자금·가격·전환 목표는 경영진 확정 전 계획 가정이며 실적·투자조건·수익 보장이 아닙니다.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제품 근거: veggiecare/docs/PRIORITY.md; veggiecare/docs/COMPLETION_AUDIT_20261004.md; veggiecare/docs/ONCOLOGY_FULL_AUDIT_20261013.md; veggiecare/docs/ONCOLOGY_MOBILE_MAIL_20261013.md; veggiecare/docs/DIRECT_COMMERCE_20261005.md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재무 정본: docs/investment/proposal-data.mjs. 금액은 원 단위 원본에서 계산. 월별 드라이버는 함께 제공되는 financial-model.json 참조.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f8c889abd74c6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dd9b259ca94c6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9df187a9c54c2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669c96dbe745b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87680f12c242a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5a4d54283d46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C5F937-2247-44BC-805F-CF9A125F3F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5B19D0A-62AE-4A34-99B1-FC101B0FD0C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E197FE5-95D0-4592-B3E3-F70188B4A9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1669803-774A-4D61-9DEC-1E2D33C048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A4356C6-7CBE-4C54-A758-FB65EA8734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8D7D93A-CB20-482C-8CC8-DC14A026CF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BF78ECE-5B44-4761-A631-3D6BED4664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3D5D1FC-38DC-4F7C-8232-5FB13DED097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A32FA10-88D9-4053-B43E-54C6F9FED3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D0BA39-85B6-493A-8320-4FB3730C7B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78f5afc2a64286" /><Relationship Type="http://schemas.openxmlformats.org/officeDocument/2006/relationships/slideLayout" Target="/ppt/slideLayouts/slideLayout1.xml" Id="Rf6872f7624974934" /><Relationship Type="http://schemas.openxmlformats.org/officeDocument/2006/relationships/slideLayout" Target="/ppt/slideLayouts/slideLayout2.xml" Id="R967cf940faac43fb" /><Relationship Type="http://schemas.openxmlformats.org/officeDocument/2006/relationships/slideLayout" Target="/ppt/slideLayouts/slideLayout3.xml" Id="Raabd7a241eef41c4" /><Relationship Type="http://schemas.openxmlformats.org/officeDocument/2006/relationships/slideLayout" Target="/ppt/slideLayouts/slideLayout4.xml" Id="R0b06667fd93a4957" /><Relationship Type="http://schemas.openxmlformats.org/officeDocument/2006/relationships/slideLayout" Target="/ppt/slideLayouts/slideLayout5.xml" Id="R22af9053114d4975" /><Relationship Type="http://schemas.openxmlformats.org/officeDocument/2006/relationships/slideLayout" Target="/ppt/slideLayouts/slideLayout6.xml" Id="Rbd619b1bf54049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872f7624974934"/>
    <p:sldLayoutId xmlns:r="http://schemas.openxmlformats.org/officeDocument/2006/relationships" id="2147483650" r:id="R967cf940faac43fb"/>
    <p:sldLayoutId xmlns:r="http://schemas.openxmlformats.org/officeDocument/2006/relationships" id="2147483651" r:id="Raabd7a241eef41c4"/>
    <p:sldLayoutId xmlns:r="http://schemas.openxmlformats.org/officeDocument/2006/relationships" id="2147483652" r:id="R0b06667fd93a4957"/>
    <p:sldLayoutId xmlns:r="http://schemas.openxmlformats.org/officeDocument/2006/relationships" id="2147483653" r:id="R22af9053114d4975"/>
    <p:sldLayoutId xmlns:r="http://schemas.openxmlformats.org/officeDocument/2006/relationships" id="2147483654" r:id="Rbd619b1bf54049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c10ab4884245ae" /><Relationship Type="http://schemas.openxmlformats.org/officeDocument/2006/relationships/notesSlide" Target="/ppt/notesSlides/notesSlide1.xml" Id="Rb4056c591c9144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fa54f1ee124654" /><Relationship Type="http://schemas.openxmlformats.org/officeDocument/2006/relationships/notesSlide" Target="/ppt/notesSlides/notesSlide2.xml" Id="Rf8a219ba44ab4d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a28a4726db4454" /><Relationship Type="http://schemas.openxmlformats.org/officeDocument/2006/relationships/notesSlide" Target="/ppt/notesSlides/notesSlide3.xml" Id="R1420cc5bdb6c40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008a9c486b465c" /><Relationship Type="http://schemas.openxmlformats.org/officeDocument/2006/relationships/notesSlide" Target="/ppt/notesSlides/notesSlide4.xml" Id="R812a758e22eb4d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f49c8e9f07453e" /><Relationship Type="http://schemas.openxmlformats.org/officeDocument/2006/relationships/notesSlide" Target="/ppt/notesSlides/notesSlide5.xml" Id="R94bbaf2b7d7c41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65df13c3164235" /><Relationship Type="http://schemas.openxmlformats.org/officeDocument/2006/relationships/notesSlide" Target="/ppt/notesSlides/notesSlide6.xml" Id="R744297e7e9be40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2b4c81a17b41d6" /><Relationship Type="http://schemas.openxmlformats.org/officeDocument/2006/relationships/notesSlide" Target="/ppt/notesSlides/notesSlide7.xml" Id="R02fb2243b87941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2df302133a49ea" /><Relationship Type="http://schemas.openxmlformats.org/officeDocument/2006/relationships/notesSlide" Target="/ppt/notesSlides/notesSlide8.xml" Id="R0c201172a0c44c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92222cf856462a" /><Relationship Type="http://schemas.openxmlformats.org/officeDocument/2006/relationships/notesSlide" Target="/ppt/notesSlides/notesSlide9.xml" Id="R55e4e028678a42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6b3d893e4644cc" /><Relationship Type="http://schemas.openxmlformats.org/officeDocument/2006/relationships/notesSlide" Target="/ppt/notesSlides/notesSlide10.xml" Id="R6d422ff2af974b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0465c082d14302" /><Relationship Type="http://schemas.openxmlformats.org/officeDocument/2006/relationships/notesSlide" Target="/ppt/notesSlides/notesSlide11.xml" Id="R6315434bc978498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dc8a77560d45ec" /><Relationship Type="http://schemas.openxmlformats.org/officeDocument/2006/relationships/notesSlide" Target="/ppt/notesSlides/notesSlide12.xml" Id="Rded546d44f41442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96562229dd4149" /><Relationship Type="http://schemas.openxmlformats.org/officeDocument/2006/relationships/notesSlide" Target="/ppt/notesSlides/notesSlide13.xml" Id="Rf9eb6146e4884c4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c11c51fa4248fb" /><Relationship Type="http://schemas.openxmlformats.org/officeDocument/2006/relationships/notesSlide" Target="/ppt/notesSlides/notesSlide14.xml" Id="R643c835e1ab242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d9ad59f71e4820" /><Relationship Type="http://schemas.openxmlformats.org/officeDocument/2006/relationships/notesSlide" Target="/ppt/notesSlides/notesSlide15.xml" Id="R0e54eae84fe84b1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dbfe82809c4485" /><Relationship Type="http://schemas.openxmlformats.org/officeDocument/2006/relationships/notesSlide" Target="/ppt/notesSlides/notesSlide16.xml" Id="Rdd84a00fae7b415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1995f6385f48ae" /><Relationship Type="http://schemas.openxmlformats.org/officeDocument/2006/relationships/notesSlide" Target="/ppt/notesSlides/notesSlide17.xml" Id="R438e4eea2499443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7bf55088914b8c" /><Relationship Type="http://schemas.openxmlformats.org/officeDocument/2006/relationships/notesSlide" Target="/ppt/notesSlides/notesSlide18.xml" Id="R9ea63ce13ec5424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c3c272e86c4067" /><Relationship Type="http://schemas.openxmlformats.org/officeDocument/2006/relationships/notesSlide" Target="/ppt/notesSlides/notesSlide19.xml" Id="Rebdb9170980c422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bd2e167d514ca5" /><Relationship Type="http://schemas.openxmlformats.org/officeDocument/2006/relationships/notesSlide" Target="/ppt/notesSlides/notesSlide20.xml" Id="R3dcf064ed3984b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36A04A76-88A4-4338-8AD5-5B55A95EF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9A6B53BF-0338-4F6C-94C7-8E42619C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01</a:t>
            </a:r>
          </a:p>
        </p:txBody>
      </p:sp>
      <p:sp>
        <p:nvSpPr>
          <p:cNvPr id="3" name="베지케어">
            <a:extLst xmlns:a="http://schemas.openxmlformats.org/drawingml/2006/main">
              <a:ext uri="{FF2B5EF4-FFF2-40B4-BE49-F238E27FC236}">
                <a16:creationId xmlns:a16="http://schemas.microsoft.com/office/drawing/2014/main" id="{7B9E4C8D-2F83-416C-B774-EABC789A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540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베지케어</a:t>
            </a:r>
          </a:p>
        </p:txBody>
      </p:sp>
      <p:sp>
        <p:nvSpPr>
          <p:cNvPr id="4" name="웰니스 운영 구독과&#10;가족 돌봄의 단계적 검증">
            <a:extLst xmlns:a="http://schemas.openxmlformats.org/drawingml/2006/main">
              <a:ext uri="{FF2B5EF4-FFF2-40B4-BE49-F238E27FC236}">
                <a16:creationId xmlns:a16="http://schemas.microsoft.com/office/drawing/2014/main" id="{3BB17FF5-2F8B-41B7-AC66-E8679320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972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웰니스 운영 구독과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43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가족 돌봄의 단계적 검증</a:t>
            </a:r>
          </a:p>
        </p:txBody>
      </p:sp>
      <p:sp>
        <p:nvSpPr>
          <p:cNvPr id="5" name="웰니스 센터 구독을 첫 수익 경로로 집중하고, 항암 가족 돌봄은">
            <a:extLst xmlns:a="http://schemas.openxmlformats.org/drawingml/2006/main">
              <a:ext uri="{FF2B5EF4-FFF2-40B4-BE49-F238E27FC236}">
                <a16:creationId xmlns:a16="http://schemas.microsoft.com/office/drawing/2014/main" id="{4B5E3944-649E-4445-80B1-5B24E788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9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웰니스 센터 구독을 첫 수익 경로로 집중하고, 항암 가족 돌봄은 전문가 검토와 동의 기반 실증으로 발전시키는 투자 제안.</a:t>
            </a:r>
          </a:p>
        </p:txBody>
      </p:sp>
      <p:sp>
        <p:nvSpPr>
          <p:cNvPr id="6" name="투자 협의안  2026.10.15">
            <a:extLst xmlns:a="http://schemas.openxmlformats.org/drawingml/2006/main">
              <a:ext uri="{FF2B5EF4-FFF2-40B4-BE49-F238E27FC236}">
                <a16:creationId xmlns:a16="http://schemas.microsoft.com/office/drawing/2014/main" id="{35B0BF6D-02ED-42F7-B7C5-7BB7EF18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500" b="1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투자 협의안  2026.10.15</a:t>
            </a:r>
          </a:p>
        </p:txBody>
      </p:sp>
      <p:sp>
        <p:nvSpPr>
          <p:cNvPr id="7" name="자금·가격·목표는 가정이며 확정 투자조건·실적이 아닙니다.">
            <a:extLst xmlns:a="http://schemas.openxmlformats.org/drawingml/2006/main">
              <a:ext uri="{FF2B5EF4-FFF2-40B4-BE49-F238E27FC236}">
                <a16:creationId xmlns:a16="http://schemas.microsoft.com/office/drawing/2014/main" id="{89923DB5-0E9F-4713-9F67-EB128F3E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27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자금·가격·목표는 가정이며 확정 투자조건·실적이 아닙니다.</a:t>
            </a:r>
          </a:p>
        </p:txBody>
      </p:sp>
    </p:spTree>
    <p:extLst>
      <p:ext uri="{BB962C8B-B14F-4D97-AF65-F5344CB8AC3E}">
        <p14:creationId xmlns:p14="http://schemas.microsoft.com/office/powerpoint/2010/main" val="9801307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264C7617-4DD9-4924-8EBB-85B7632F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0998197B-368E-4F02-9F6B-607F20F8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02</a:t>
            </a:r>
          </a:p>
        </p:txBody>
      </p:sp>
      <p:sp>
        <p:nvSpPr>
          <p:cNvPr id="3" name="투자 검토의 핵심">
            <a:extLst xmlns:a="http://schemas.openxmlformats.org/drawingml/2006/main">
              <a:ext uri="{FF2B5EF4-FFF2-40B4-BE49-F238E27FC236}">
                <a16:creationId xmlns:a16="http://schemas.microsoft.com/office/drawing/2014/main" id="{73FCB952-E617-43CD-8C42-CA5BACEB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검토의 핵심</a:t>
            </a:r>
          </a:p>
        </p:txBody>
      </p:sp>
      <p:sp>
        <p:nvSpPr>
          <p:cNvPr id="4" name="웰니스의 첫 유료 고객과 돌봄 연구의 수락 기준을 분리합니다.">
            <a:extLst xmlns:a="http://schemas.openxmlformats.org/drawingml/2006/main">
              <a:ext uri="{FF2B5EF4-FFF2-40B4-BE49-F238E27FC236}">
                <a16:creationId xmlns:a16="http://schemas.microsoft.com/office/drawing/2014/main" id="{7C4EE8A5-0FF1-4AFC-86CE-53A1C55A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웰니스의 첫 유료 고객과 돌봄 연구의 수락 기준을 분리합니다.</a:t>
            </a:r>
          </a:p>
        </p:txBody>
      </p:sp>
      <p:sp>
        <p:nvSpPr>
          <p:cNvPr id="5" name="현재 기반">
            <a:extLst xmlns:a="http://schemas.openxmlformats.org/drawingml/2006/main">
              <a:ext uri="{FF2B5EF4-FFF2-40B4-BE49-F238E27FC236}">
                <a16:creationId xmlns:a16="http://schemas.microsoft.com/office/drawing/2014/main" id="{8B709758-C6D8-482E-B726-D5939992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현재 기반</a:t>
            </a:r>
          </a:p>
        </p:txBody>
      </p:sp>
      <p:sp>
        <p:nvSpPr>
          <p:cNvPr id="6" name="생활 기록·레시피·챌린지·파트너 운영과 항암 가이드 73편, 공">
            <a:extLst xmlns:a="http://schemas.openxmlformats.org/drawingml/2006/main">
              <a:ext uri="{FF2B5EF4-FFF2-40B4-BE49-F238E27FC236}">
                <a16:creationId xmlns:a16="http://schemas.microsoft.com/office/drawing/2014/main" id="{039BD289-5672-45A0-A2DC-AA434087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생활 기록·레시피·챌린지·파트너 운영과 항암 가이드 73편, 공동 돌봄·현황판·PDF를 공개 제공합니다.</a:t>
            </a:r>
          </a:p>
        </p:txBody>
      </p:sp>
      <p:sp>
        <p:nvSpPr>
          <p:cNvPr id="7" name="투자 가설">
            <a:extLst xmlns:a="http://schemas.openxmlformats.org/drawingml/2006/main">
              <a:ext uri="{FF2B5EF4-FFF2-40B4-BE49-F238E27FC236}">
                <a16:creationId xmlns:a16="http://schemas.microsoft.com/office/drawing/2014/main" id="{6CAE6196-664B-4072-95B8-688E36E0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투자 가설</a:t>
            </a:r>
          </a:p>
        </p:txBody>
      </p:sp>
      <p:sp>
        <p:nvSpPr>
          <p:cNvPr id="8" name="센터의 예약·출결·이용권·기록 업무를 연결하면 운영 구독 수요를">
            <a:extLst xmlns:a="http://schemas.openxmlformats.org/drawingml/2006/main">
              <a:ext uri="{FF2B5EF4-FFF2-40B4-BE49-F238E27FC236}">
                <a16:creationId xmlns:a16="http://schemas.microsoft.com/office/drawing/2014/main" id="{C634646A-C4C1-406B-97C8-A687210B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센터의 예약·출결·이용권·기록 업무를 연결하면 운영 구독 수요를 만들 수 있습니다. 환자 대상 자동 의료 과금은 전제하지 않습니다.</a:t>
            </a:r>
          </a:p>
        </p:txBody>
      </p:sp>
      <p:sp>
        <p:nvSpPr>
          <p:cNvPr id="9" name="검증 규모">
            <a:extLst xmlns:a="http://schemas.openxmlformats.org/drawingml/2006/main">
              <a:ext uri="{FF2B5EF4-FFF2-40B4-BE49-F238E27FC236}">
                <a16:creationId xmlns:a16="http://schemas.microsoft.com/office/drawing/2014/main" id="{DDC753E7-C7E9-4F24-B583-8F6A2B68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검증 규모</a:t>
            </a:r>
          </a:p>
        </p:txBody>
      </p:sp>
      <p:sp>
        <p:nvSpPr>
          <p:cNvPr id="10" name="12개월 비용 기준안 2억 460만원. M12 유료 파트너 20">
            <a:extLst xmlns:a="http://schemas.openxmlformats.org/drawingml/2006/main">
              <a:ext uri="{FF2B5EF4-FFF2-40B4-BE49-F238E27FC236}">
                <a16:creationId xmlns:a16="http://schemas.microsoft.com/office/drawing/2014/main" id="{3CE94FCC-8E92-4EED-A631-35173B4D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12개월 비용 기준안 2억 460만원. M12 유료 파트너 20곳·월매출 200만원. 돌봄 실증 매출은 계산에서 제외합니다.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D9C83F43-C2AC-4439-B920-B8FFCF69C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1A225E8A-6D11-4F71-AFAC-7FB7A3E58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7461637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4014C8FF-84E9-4CB8-B757-5B00AC98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71C81909-1AA4-4229-A0CA-D9DC9A47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03</a:t>
            </a:r>
          </a:p>
        </p:txBody>
      </p:sp>
      <p:sp>
        <p:nvSpPr>
          <p:cNvPr id="3" name="반복 업무와 돌봄 인계의 단절">
            <a:extLst xmlns:a="http://schemas.openxmlformats.org/drawingml/2006/main">
              <a:ext uri="{FF2B5EF4-FFF2-40B4-BE49-F238E27FC236}">
                <a16:creationId xmlns:a16="http://schemas.microsoft.com/office/drawing/2014/main" id="{F51C6DD9-8D0E-47A0-BEF0-1E6AA8A4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반복 업무와 돌봄 인계의 단절</a:t>
            </a:r>
          </a:p>
        </p:txBody>
      </p:sp>
      <p:sp>
        <p:nvSpPr>
          <p:cNvPr id="4" name="생활 프로그램과 가족 돌봄에 각각 다른 실행 문제가 있습니다.">
            <a:extLst xmlns:a="http://schemas.openxmlformats.org/drawingml/2006/main">
              <a:ext uri="{FF2B5EF4-FFF2-40B4-BE49-F238E27FC236}">
                <a16:creationId xmlns:a16="http://schemas.microsoft.com/office/drawing/2014/main" id="{D03A74F5-4D82-447E-9840-6E83A09A2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생활 프로그램과 가족 돌봄에 각각 다른 실행 문제가 있습니다.</a:t>
            </a:r>
          </a:p>
        </p:txBody>
      </p:sp>
      <p:sp>
        <p:nvSpPr>
          <p:cNvPr id="5" name="센터 운영">
            <a:extLst xmlns:a="http://schemas.openxmlformats.org/drawingml/2006/main">
              <a:ext uri="{FF2B5EF4-FFF2-40B4-BE49-F238E27FC236}">
                <a16:creationId xmlns:a16="http://schemas.microsoft.com/office/drawing/2014/main" id="{57517302-A2B3-483B-9278-62A1341E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센터 운영</a:t>
            </a:r>
          </a:p>
        </p:txBody>
      </p:sp>
      <p:sp>
        <p:nvSpPr>
          <p:cNvPr id="6" name="예약·출결·이용권과 생활 기록이 나뉘어 운영자가 같은 내용을 다">
            <a:extLst xmlns:a="http://schemas.openxmlformats.org/drawingml/2006/main">
              <a:ext uri="{FF2B5EF4-FFF2-40B4-BE49-F238E27FC236}">
                <a16:creationId xmlns:a16="http://schemas.microsoft.com/office/drawing/2014/main" id="{D607F6E7-8CF1-4EB2-BBF7-79C2C30D0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예약·출결·이용권과 생활 기록이 나뉘어 운영자가 같은 내용을 다시 확인합니다. 기존 도구 대체 가치의 실측이 필요합니다.</a:t>
            </a:r>
          </a:p>
        </p:txBody>
      </p:sp>
      <p:sp>
        <p:nvSpPr>
          <p:cNvPr id="7" name="가족 돌봄">
            <a:extLst xmlns:a="http://schemas.openxmlformats.org/drawingml/2006/main">
              <a:ext uri="{FF2B5EF4-FFF2-40B4-BE49-F238E27FC236}">
                <a16:creationId xmlns:a16="http://schemas.microsoft.com/office/drawing/2014/main" id="{3CACCA44-B5BC-4884-A0E7-E72E3F86B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가족 돌봄</a:t>
            </a:r>
          </a:p>
        </p:txBody>
      </p:sp>
      <p:sp>
        <p:nvSpPr>
          <p:cNvPr id="8" name="여러 보호자가 관찰과 실제 수행을 전달해야 합니다. 메신저의 소">
            <a:extLst xmlns:a="http://schemas.openxmlformats.org/drawingml/2006/main">
              <a:ext uri="{FF2B5EF4-FFF2-40B4-BE49-F238E27FC236}">
                <a16:creationId xmlns:a16="http://schemas.microsoft.com/office/drawing/2014/main" id="{8FA52861-DCF8-44AC-B53C-EC44DB15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여러 보호자가 관찰과 실제 수행을 전달해야 합니다. 메신저의 소식과 기간별 증상·수행 기록을 구분해 인계합니다.</a:t>
            </a:r>
          </a:p>
        </p:txBody>
      </p:sp>
      <p:sp>
        <p:nvSpPr>
          <p:cNvPr id="9" name="사업 집중">
            <a:extLst xmlns:a="http://schemas.openxmlformats.org/drawingml/2006/main">
              <a:ext uri="{FF2B5EF4-FFF2-40B4-BE49-F238E27FC236}">
                <a16:creationId xmlns:a16="http://schemas.microsoft.com/office/drawing/2014/main" id="{01D908BD-B945-4BAA-A0DF-45E6515F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사업 집중</a:t>
            </a:r>
          </a:p>
        </p:txBody>
      </p:sp>
      <p:sp>
        <p:nvSpPr>
          <p:cNvPr id="10" name="초기 계약은 웰니스 운영 구독에서 검증합니다. 항암 돌봄의 안전">
            <a:extLst xmlns:a="http://schemas.openxmlformats.org/drawingml/2006/main">
              <a:ext uri="{FF2B5EF4-FFF2-40B4-BE49-F238E27FC236}">
                <a16:creationId xmlns:a16="http://schemas.microsoft.com/office/drawing/2014/main" id="{CDC5722F-5411-4A41-9EEF-C053AFFA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초기 계약은 웰니스 운영 구독에서 검증합니다. 항암 돌봄의 안전·임상 검토와 기관 계약은 별도 과정으로 추진합니다.</a:t>
            </a:r>
          </a:p>
        </p:txBody>
      </p:sp>
      <p:sp>
        <p:nvSpPr>
          <p:cNvPr id="11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C949E8C0-1176-4E2B-BFB4-D71962F6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5067207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D21ADAA2-5FD6-4CBF-9045-25E690629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A0FA729E-819C-4272-BA1F-147C5FC3A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04</a:t>
            </a:r>
          </a:p>
        </p:txBody>
      </p:sp>
      <p:sp>
        <p:nvSpPr>
          <p:cNvPr id="3" name="첫 고객과 도입 범위">
            <a:extLst xmlns:a="http://schemas.openxmlformats.org/drawingml/2006/main">
              <a:ext uri="{FF2B5EF4-FFF2-40B4-BE49-F238E27FC236}">
                <a16:creationId xmlns:a16="http://schemas.microsoft.com/office/drawing/2014/main" id="{114F9EFB-400A-4211-B88A-35FDAFD2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첫 고객과 도입 범위</a:t>
            </a:r>
          </a:p>
        </p:txBody>
      </p:sp>
      <p:sp>
        <p:nvSpPr>
          <p:cNvPr id="4" name="영양·생활 프로그램을 운영하는 소규모 센터가 첫 구매자입니다.">
            <a:extLst xmlns:a="http://schemas.openxmlformats.org/drawingml/2006/main">
              <a:ext uri="{FF2B5EF4-FFF2-40B4-BE49-F238E27FC236}">
                <a16:creationId xmlns:a16="http://schemas.microsoft.com/office/drawing/2014/main" id="{EBFEA840-B917-4C10-A771-5EDC5289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영양·생활 프로그램을 운영하는 소규모 센터가 첫 구매자입니다.</a:t>
            </a:r>
          </a:p>
        </p:txBody>
      </p:sp>
      <p:sp>
        <p:nvSpPr>
          <p:cNvPr id="5" name="구매자">
            <a:extLst xmlns:a="http://schemas.openxmlformats.org/drawingml/2006/main">
              <a:ext uri="{FF2B5EF4-FFF2-40B4-BE49-F238E27FC236}">
                <a16:creationId xmlns:a16="http://schemas.microsoft.com/office/drawing/2014/main" id="{274C3EA5-2609-4646-86EE-A177AADFC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구매자</a:t>
            </a:r>
          </a:p>
        </p:txBody>
      </p:sp>
      <p:sp>
        <p:nvSpPr>
          <p:cNvPr id="6" name="정기 프로그램·예약·출결·이용권을 관리하는 센터장·운영책임자. ">
            <a:extLst xmlns:a="http://schemas.openxmlformats.org/drawingml/2006/main">
              <a:ext uri="{FF2B5EF4-FFF2-40B4-BE49-F238E27FC236}">
                <a16:creationId xmlns:a16="http://schemas.microsoft.com/office/drawing/2014/main" id="{08C4DF62-785F-4279-ADAE-55CCE3ED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정기 프로그램·예약·출결·이용권을 관리하는 센터장·운영책임자. 여러 번의 반복 업무가 있는 곳을 면담합니다.</a:t>
            </a:r>
          </a:p>
        </p:txBody>
      </p:sp>
      <p:sp>
        <p:nvSpPr>
          <p:cNvPr id="7" name="핵심 과업">
            <a:extLst xmlns:a="http://schemas.openxmlformats.org/drawingml/2006/main">
              <a:ext uri="{FF2B5EF4-FFF2-40B4-BE49-F238E27FC236}">
                <a16:creationId xmlns:a16="http://schemas.microsoft.com/office/drawing/2014/main" id="{8ADCC17F-C960-4B70-897F-339E5897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핵심 과업</a:t>
            </a:r>
          </a:p>
        </p:txBody>
      </p:sp>
      <p:sp>
        <p:nvSpPr>
          <p:cNvPr id="8" name="운영자가 예약부터 출결·이용권·생활 기록까지 완료하는 흐름을 측">
            <a:extLst xmlns:a="http://schemas.openxmlformats.org/drawingml/2006/main">
              <a:ext uri="{FF2B5EF4-FFF2-40B4-BE49-F238E27FC236}">
                <a16:creationId xmlns:a16="http://schemas.microsoft.com/office/drawing/2014/main" id="{1153B2F0-17D9-40F3-B044-E2718F2FD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운영자가 예약부터 출결·이용권·생활 기록까지 완료하는 흐름을 측정합니다. 기능 보유보다 현재 도구 대비 도입 비용을 확인합니다.</a:t>
            </a:r>
          </a:p>
        </p:txBody>
      </p:sp>
      <p:sp>
        <p:nvSpPr>
          <p:cNvPr id="9" name="후속 연구">
            <a:extLst xmlns:a="http://schemas.openxmlformats.org/drawingml/2006/main">
              <a:ext uri="{FF2B5EF4-FFF2-40B4-BE49-F238E27FC236}">
                <a16:creationId xmlns:a16="http://schemas.microsoft.com/office/drawing/2014/main" id="{BDC3F31F-4DA5-48BA-99F5-D1BD5456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후속 연구</a:t>
            </a:r>
          </a:p>
        </p:txBody>
      </p:sp>
      <p:sp>
        <p:nvSpPr>
          <p:cNvPr id="10" name="항암 가족 돌봄은 전문가 검토·환자 동의·외부 전달 수락 이후 ">
            <a:extLst xmlns:a="http://schemas.openxmlformats.org/drawingml/2006/main">
              <a:ext uri="{FF2B5EF4-FFF2-40B4-BE49-F238E27FC236}">
                <a16:creationId xmlns:a16="http://schemas.microsoft.com/office/drawing/2014/main" id="{C209A674-9CDE-4321-930F-C9BD34A4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항암 가족 돌봄은 전문가 검토·환자 동의·외부 전달 수락 이후 작은 사용성 실증으로 진행합니다. 치료 효과는 별도 연구합니다.</a:t>
            </a:r>
          </a:p>
        </p:txBody>
      </p:sp>
      <p:sp>
        <p:nvSpPr>
          <p:cNvPr id="11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A9DF43C7-A778-4A82-ACFF-298CC891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3301893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853A510A-B964-4761-AAE0-526EF6B9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F30C37D3-B68F-45DA-B253-B030E4CD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05</a:t>
            </a:r>
          </a:p>
        </p:txBody>
      </p:sp>
      <p:sp>
        <p:nvSpPr>
          <p:cNvPr id="3" name="2026년 10월의 제품 진척">
            <a:extLst xmlns:a="http://schemas.openxmlformats.org/drawingml/2006/main">
              <a:ext uri="{FF2B5EF4-FFF2-40B4-BE49-F238E27FC236}">
                <a16:creationId xmlns:a16="http://schemas.microsoft.com/office/drawing/2014/main" id="{59E30CE9-C731-4AA0-9138-A6E347E8D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2026년 10월의 제품 진척</a:t>
            </a:r>
          </a:p>
        </p:txBody>
      </p:sp>
      <p:sp>
        <p:nvSpPr>
          <p:cNvPr id="4" name="공개 업데이트와 외부 수락 조건을 함께 제시합니다.">
            <a:extLst xmlns:a="http://schemas.openxmlformats.org/drawingml/2006/main">
              <a:ext uri="{FF2B5EF4-FFF2-40B4-BE49-F238E27FC236}">
                <a16:creationId xmlns:a16="http://schemas.microsoft.com/office/drawing/2014/main" id="{DF93B886-C742-4F03-9741-E6A83438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공개 업데이트와 외부 수락 조건을 함께 제시합니다.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35A394-CE8C-4D0A-936E-B2944B345C20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시기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반영 내용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남은 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10월 5일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재료 구매·파트너 판매·운영 분리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제휴 귀속·실 PG·실 입금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10월 11일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개인 알림·공동 돌봄·투약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 기기 수신·현장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10월 12–13일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상황 가이드·현황판·PDF·모바일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임상 검토·실환자 사용성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73편 항암 돌봄 가이드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메일 외부 수신: 인증 보완 필요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소프트웨어 검사·운영 배포가 실제 환자 안전성·임상 효과·외부 ">
            <a:extLst xmlns:a="http://schemas.openxmlformats.org/drawingml/2006/main">
              <a:ext uri="{FF2B5EF4-FFF2-40B4-BE49-F238E27FC236}">
                <a16:creationId xmlns:a16="http://schemas.microsoft.com/office/drawing/2014/main" id="{E0B9524F-5D18-4E2A-AEAF-197607C01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소프트웨어 검사·운영 배포가 실제 환자 안전성·임상 효과·외부 메일 수신을 증명하지 않습니다.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13913647-8172-4756-950C-224B6FB3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8478531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947C8D85-0F40-4BF2-8721-E44792BEA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0EF778D3-DA02-42A0-91C3-007017DC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06</a:t>
            </a:r>
          </a:p>
        </p:txBody>
      </p:sp>
      <p:sp>
        <p:nvSpPr>
          <p:cNvPr id="3" name="첫 구매자는 웰니스 센터입니다">
            <a:extLst xmlns:a="http://schemas.openxmlformats.org/drawingml/2006/main">
              <a:ext uri="{FF2B5EF4-FFF2-40B4-BE49-F238E27FC236}">
                <a16:creationId xmlns:a16="http://schemas.microsoft.com/office/drawing/2014/main" id="{F5131056-19E7-4DA4-B3F3-5AA7D03B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첫 구매자는 웰니스 센터입니다</a:t>
            </a:r>
          </a:p>
        </p:txBody>
      </p:sp>
      <p:sp>
        <p:nvSpPr>
          <p:cNvPr id="4" name="돌봄 수요 통계를 구독 매출에 직접 곱하지 않습니다.">
            <a:extLst xmlns:a="http://schemas.openxmlformats.org/drawingml/2006/main">
              <a:ext uri="{FF2B5EF4-FFF2-40B4-BE49-F238E27FC236}">
                <a16:creationId xmlns:a16="http://schemas.microsoft.com/office/drawing/2014/main" id="{24759123-66D6-475C-A41D-7A51D42C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돌봄 수요 통계를 구독 매출에 직접 곱하지 않습니다.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3091B1-4AC9-4246-A659-62A57EC1287F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구분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대상·규모 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해석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첫 유료군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영양·생활 프로그램 운영 센터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예약·출결·기록·이용권 업무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초기 유효 명단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연락·구매권한 확인 파트너 100곳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조사·동의·중복 제거 필요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M12 목표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20곳 × 월 10만원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월매출 200만원 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돌봄 연구군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2023 암유병자 약 273만 명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임상 검토 후 별도 사용성 실증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전체 암유병자와 항암 치료 중인 환자·유료 고객은 다릅니다. 1">
            <a:extLst xmlns:a="http://schemas.openxmlformats.org/drawingml/2006/main">
              <a:ext uri="{FF2B5EF4-FFF2-40B4-BE49-F238E27FC236}">
                <a16:creationId xmlns:a16="http://schemas.microsoft.com/office/drawing/2014/main" id="{398D0725-5BEA-4B34-B595-AC2A4F1B3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전체 암유병자와 항암 치료 중인 환자·유료 고객은 다릅니다. 100곳은 현재 확보 명단이 아닌 도입 조사 범위 가정입니다.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A9A500CC-7122-4752-A05B-73D132F0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9155165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B5B206F8-EB76-4B19-9F73-576FB89D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9C9F831A-4D18-4393-8E1E-72A25F5E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07</a:t>
            </a:r>
          </a:p>
        </p:txBody>
      </p:sp>
      <p:sp>
        <p:nvSpPr>
          <p:cNvPr id="3" name="생활 기록과 가족 공유의 대안">
            <a:extLst xmlns:a="http://schemas.openxmlformats.org/drawingml/2006/main">
              <a:ext uri="{FF2B5EF4-FFF2-40B4-BE49-F238E27FC236}">
                <a16:creationId xmlns:a16="http://schemas.microsoft.com/office/drawing/2014/main" id="{EBB18926-EE32-4701-AF00-761A08A2C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생활 기록과 가족 공유의 대안</a:t>
            </a:r>
          </a:p>
        </p:txBody>
      </p:sp>
      <p:sp>
        <p:nvSpPr>
          <p:cNvPr id="4" name="웰니스 운영 구독과 돌봄 실증의 경쟁 범위를 구분합니다.">
            <a:extLst xmlns:a="http://schemas.openxmlformats.org/drawingml/2006/main">
              <a:ext uri="{FF2B5EF4-FFF2-40B4-BE49-F238E27FC236}">
                <a16:creationId xmlns:a16="http://schemas.microsoft.com/office/drawing/2014/main" id="{7FBCE8DD-1242-4158-AC85-6B24754D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웰니스 운영 구독과 돌봄 실증의 경쟁 범위를 구분합니다.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3C8F3-55BC-44E4-BEF1-880540818C5F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제품·대안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공식 공개 목적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베지케어의 검증 과제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MyFitnessPal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음식·영양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센터 프로그램과 반복 기록 연결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CaringBridge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건강 소식·가족 지원 공유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권한·수행 기록·기간별 PDF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Carepatron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예약·기록·고객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국내 센터 업무·도입 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베지케어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웰니스 운영·가족 돌봄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센터 유료 유지와 돌봄 안전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공식 설명의 기능만 요약했습니다. 상대 제품의 기능 부재나 임상">
            <a:extLst xmlns:a="http://schemas.openxmlformats.org/drawingml/2006/main">
              <a:ext uri="{FF2B5EF4-FFF2-40B4-BE49-F238E27FC236}">
                <a16:creationId xmlns:a16="http://schemas.microsoft.com/office/drawing/2014/main" id="{5946FFBE-37C3-4827-95C3-15B386978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공식 설명의 기능만 요약했습니다. 상대 제품의 기능 부재나 임상적 우월성을 주장하지 않습니다.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EA97121E-DDB7-41D5-A3CA-DA7090E7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704705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D446995E-56D4-42D4-853A-8D9B083A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1CE73285-CFFD-40B0-B13E-CE03487E6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08</a:t>
            </a:r>
          </a:p>
        </p:txBody>
      </p:sp>
      <p:sp>
        <p:nvSpPr>
          <p:cNvPr id="3" name="웰니스 운영 구독">
            <a:extLst xmlns:a="http://schemas.openxmlformats.org/drawingml/2006/main">
              <a:ext uri="{FF2B5EF4-FFF2-40B4-BE49-F238E27FC236}">
                <a16:creationId xmlns:a16="http://schemas.microsoft.com/office/drawing/2014/main" id="{D8401295-C290-4FE2-96C6-28E4F4D18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웰니스 운영 구독</a:t>
            </a:r>
          </a:p>
        </p:txBody>
      </p:sp>
      <p:sp>
        <p:nvSpPr>
          <p:cNvPr id="4" name="현재 Beta 무료 정책에서 별도 고지·계약으로 유료성을 검증합">
            <a:extLst xmlns:a="http://schemas.openxmlformats.org/drawingml/2006/main">
              <a:ext uri="{FF2B5EF4-FFF2-40B4-BE49-F238E27FC236}">
                <a16:creationId xmlns:a16="http://schemas.microsoft.com/office/drawing/2014/main" id="{58EB9910-EAC1-45DC-BBE8-BEE56D1AD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현재 Beta 무료 정책에서 별도 고지·계약으로 유료성을 검증합니다.</a:t>
            </a:r>
          </a:p>
        </p:txBody>
      </p:sp>
      <p:sp>
        <p:nvSpPr>
          <p:cNvPr id="5" name="계약 가정">
            <a:extLst xmlns:a="http://schemas.openxmlformats.org/drawingml/2006/main">
              <a:ext uri="{FF2B5EF4-FFF2-40B4-BE49-F238E27FC236}">
                <a16:creationId xmlns:a16="http://schemas.microsoft.com/office/drawing/2014/main" id="{077E9512-A47A-4734-92EC-186A0EE0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계약 가정</a:t>
            </a:r>
          </a:p>
        </p:txBody>
      </p:sp>
      <p:sp>
        <p:nvSpPr>
          <p:cNvPr id="6" name="파트너당 월 10만원. 예약·출결·이용권·기록 지원 범위와 운영">
            <a:extLst xmlns:a="http://schemas.openxmlformats.org/drawingml/2006/main">
              <a:ext uri="{FF2B5EF4-FFF2-40B4-BE49-F238E27FC236}">
                <a16:creationId xmlns:a16="http://schemas.microsoft.com/office/drawing/2014/main" id="{6AF51031-4681-4C5C-A3FC-8D8A1957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파트너당 월 10만원. 예약·출결·이용권·기록 지원 범위와 운영자 수를 계약에서 정합니다. 현행 확정 판매 요금이 아닙니다.</a:t>
            </a:r>
          </a:p>
        </p:txBody>
      </p:sp>
      <p:sp>
        <p:nvSpPr>
          <p:cNvPr id="7" name="제외 수익">
            <a:extLst xmlns:a="http://schemas.openxmlformats.org/drawingml/2006/main">
              <a:ext uri="{FF2B5EF4-FFF2-40B4-BE49-F238E27FC236}">
                <a16:creationId xmlns:a16="http://schemas.microsoft.com/office/drawing/2014/main" id="{8DBC27D5-E919-4A3A-9D75-207A207B1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제외 수익</a:t>
            </a:r>
          </a:p>
        </p:txBody>
      </p:sp>
      <p:sp>
        <p:nvSpPr>
          <p:cNvPr id="8" name="제휴 쇼핑·직접 판매·항암 서비스 수입은 이번 모델에서 제외합니">
            <a:extLst xmlns:a="http://schemas.openxmlformats.org/drawingml/2006/main">
              <a:ext uri="{FF2B5EF4-FFF2-40B4-BE49-F238E27FC236}">
                <a16:creationId xmlns:a16="http://schemas.microsoft.com/office/drawing/2014/main" id="{37409953-566B-44B2-8A3F-9D34E1FF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제휴 쇼핑·직접 판매·항암 서비스 수입은 이번 모델에서 제외합니다. 실 주문 귀속·PG·반품·정산 증빙이 필요합니다.</a:t>
            </a:r>
          </a:p>
        </p:txBody>
      </p:sp>
      <p:sp>
        <p:nvSpPr>
          <p:cNvPr id="9" name="가격 검증">
            <a:extLst xmlns:a="http://schemas.openxmlformats.org/drawingml/2006/main">
              <a:ext uri="{FF2B5EF4-FFF2-40B4-BE49-F238E27FC236}">
                <a16:creationId xmlns:a16="http://schemas.microsoft.com/office/drawing/2014/main" id="{25041BA1-76C0-4883-AD1D-DE3C51CB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가격 검증</a:t>
            </a:r>
          </a:p>
        </p:txBody>
      </p:sp>
      <p:sp>
        <p:nvSpPr>
          <p:cNvPr id="10" name="5곳 실증에서 사용 과업과 지불 의사를 확인하고 유료 코호트의 ">
            <a:extLst xmlns:a="http://schemas.openxmlformats.org/drawingml/2006/main">
              <a:ext uri="{FF2B5EF4-FFF2-40B4-BE49-F238E27FC236}">
                <a16:creationId xmlns:a16="http://schemas.microsoft.com/office/drawing/2014/main" id="{527F7368-BAE4-4033-90CF-CC7DCC24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5곳 실증에서 사용 과업과 지불 의사를 확인하고 유료 코호트의 유지·지원 시간·클라우드 비용을 측정합니다.</a:t>
            </a:r>
          </a:p>
        </p:txBody>
      </p:sp>
      <p:sp>
        <p:nvSpPr>
          <p:cNvPr id="11" name="출처: 현재 파트너 운영 안내">
            <a:extLst xmlns:a="http://schemas.openxmlformats.org/drawingml/2006/main">
              <a:ext uri="{FF2B5EF4-FFF2-40B4-BE49-F238E27FC236}">
                <a16:creationId xmlns:a16="http://schemas.microsoft.com/office/drawing/2014/main" id="{F369A357-212E-4682-8B19-3B8A09D96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현재 파트너 운영 안내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1C5A2D54-2A3D-48D7-9AA3-64ED5B3BD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0164452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9E7930F6-D63B-49CB-BE02-ED3D73E5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E1341E77-A929-4FD7-BD9B-2FC61595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09</a:t>
            </a:r>
          </a:p>
        </p:txBody>
      </p:sp>
      <p:sp>
        <p:nvSpPr>
          <p:cNvPr id="3" name="센터 운영에서 반복 사용을 확보합니다">
            <a:extLst xmlns:a="http://schemas.openxmlformats.org/drawingml/2006/main">
              <a:ext uri="{FF2B5EF4-FFF2-40B4-BE49-F238E27FC236}">
                <a16:creationId xmlns:a16="http://schemas.microsoft.com/office/drawing/2014/main" id="{25073217-4CAA-4C98-9500-742B168E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센터 운영에서 반복 사용을 확보합니다</a:t>
            </a:r>
          </a:p>
        </p:txBody>
      </p:sp>
      <p:sp>
        <p:nvSpPr>
          <p:cNvPr id="4" name="콘텐츠 유입과 B2B 계약의 전환을 따로 측정합니다.">
            <a:extLst xmlns:a="http://schemas.openxmlformats.org/drawingml/2006/main">
              <a:ext uri="{FF2B5EF4-FFF2-40B4-BE49-F238E27FC236}">
                <a16:creationId xmlns:a16="http://schemas.microsoft.com/office/drawing/2014/main" id="{A14773D0-1E3B-4000-884D-0AA630DA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콘텐츠 유입과 B2B 계약의 전환을 따로 측정합니다.</a:t>
            </a:r>
          </a:p>
        </p:txBody>
      </p:sp>
      <p:sp>
        <p:nvSpPr>
          <p:cNvPr id="5" name="M1–3">
            <a:extLst xmlns:a="http://schemas.openxmlformats.org/drawingml/2006/main">
              <a:ext uri="{FF2B5EF4-FFF2-40B4-BE49-F238E27FC236}">
                <a16:creationId xmlns:a16="http://schemas.microsoft.com/office/drawing/2014/main" id="{E1755241-93D5-4C34-A062-2295E6D8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M1–3</a:t>
            </a:r>
          </a:p>
        </p:txBody>
      </p:sp>
      <p:sp>
        <p:nvSpPr>
          <p:cNvPr id="6" name="100곳 조사 가정 명단에서 20곳 적격 면담, 5곳 실증. 운">
            <a:extLst xmlns:a="http://schemas.openxmlformats.org/drawingml/2006/main">
              <a:ext uri="{FF2B5EF4-FFF2-40B4-BE49-F238E27FC236}">
                <a16:creationId xmlns:a16="http://schemas.microsoft.com/office/drawing/2014/main" id="{00635E8B-93F9-4135-AA59-CF25C565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100곳 조사 가정 명단에서 20곳 적격 면담, 5곳 실증. 운영자가 예약·출결·기록 과업을 완료하는지 확인합니다.</a:t>
            </a:r>
          </a:p>
        </p:txBody>
      </p:sp>
      <p:sp>
        <p:nvSpPr>
          <p:cNvPr id="7" name="M4–6">
            <a:extLst xmlns:a="http://schemas.openxmlformats.org/drawingml/2006/main">
              <a:ext uri="{FF2B5EF4-FFF2-40B4-BE49-F238E27FC236}">
                <a16:creationId xmlns:a16="http://schemas.microsoft.com/office/drawing/2014/main" id="{B1163706-EAFF-4E6B-BB97-13BDCDAC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M4–6</a:t>
            </a:r>
          </a:p>
        </p:txBody>
      </p:sp>
      <p:sp>
        <p:nvSpPr>
          <p:cNvPr id="8" name="평균 유료 6곳을 목표로 계약·입금·주간 지원 시간을 대조합니다">
            <a:extLst xmlns:a="http://schemas.openxmlformats.org/drawingml/2006/main">
              <a:ext uri="{FF2B5EF4-FFF2-40B4-BE49-F238E27FC236}">
                <a16:creationId xmlns:a16="http://schemas.microsoft.com/office/drawing/2014/main" id="{5ED45075-AB76-418D-B503-84C97023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평균 유료 6곳을 목표로 계약·입금·주간 지원 시간을 대조합니다. 기존 Beta 사용자에게 유료 조건을 별도 고지합니다.</a:t>
            </a:r>
          </a:p>
        </p:txBody>
      </p:sp>
      <p:sp>
        <p:nvSpPr>
          <p:cNvPr id="9" name="M7–12">
            <a:extLst xmlns:a="http://schemas.openxmlformats.org/drawingml/2006/main">
              <a:ext uri="{FF2B5EF4-FFF2-40B4-BE49-F238E27FC236}">
                <a16:creationId xmlns:a16="http://schemas.microsoft.com/office/drawing/2014/main" id="{62D1C91F-C7F5-46F9-B2EC-212CB1AC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M7–12</a:t>
            </a:r>
          </a:p>
        </p:txBody>
      </p:sp>
      <p:sp>
        <p:nvSpPr>
          <p:cNvPr id="10" name="센터 소개·전문가 콘텐츠와 지역 파트너 협력으로 평균 유료 20">
            <a:extLst xmlns:a="http://schemas.openxmlformats.org/drawingml/2006/main">
              <a:ext uri="{FF2B5EF4-FFF2-40B4-BE49-F238E27FC236}">
                <a16:creationId xmlns:a16="http://schemas.microsoft.com/office/drawing/2014/main" id="{13983C9F-BCB7-44A5-A2C9-E2D5D57E7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센터 소개·전문가 콘텐츠와 지역 파트너 협력으로 평균 유료 20곳을 검증합니다. 유료·무료·돌봄 실증 이용자는 따로 집계합니다.</a:t>
            </a:r>
          </a:p>
        </p:txBody>
      </p:sp>
      <p:sp>
        <p:nvSpPr>
          <p:cNvPr id="11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4859788B-E565-41DB-8962-67313E5B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723557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AD9AB979-D0E5-4439-A235-98E357A08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D1EFFCDD-D31F-44EE-B007-B30634A4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10</a:t>
            </a:r>
          </a:p>
        </p:txBody>
      </p:sp>
      <p:sp>
        <p:nvSpPr>
          <p:cNvPr id="3" name="현재 증거와 실사 대상">
            <a:extLst xmlns:a="http://schemas.openxmlformats.org/drawingml/2006/main">
              <a:ext uri="{FF2B5EF4-FFF2-40B4-BE49-F238E27FC236}">
                <a16:creationId xmlns:a16="http://schemas.microsoft.com/office/drawing/2014/main" id="{F312B61E-F1BD-4132-95BA-2C35238E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현재 증거와 실사 대상</a:t>
            </a:r>
          </a:p>
        </p:txBody>
      </p:sp>
      <p:sp>
        <p:nvSpPr>
          <p:cNvPr id="4" name="제품의 공개 운영과 고객·매출의 증명 수준을 구분합니다.">
            <a:extLst xmlns:a="http://schemas.openxmlformats.org/drawingml/2006/main">
              <a:ext uri="{FF2B5EF4-FFF2-40B4-BE49-F238E27FC236}">
                <a16:creationId xmlns:a16="http://schemas.microsoft.com/office/drawing/2014/main" id="{0A33602B-D2EA-4736-B0B0-C93716E8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제품의 공개 운영과 고객·매출의 증명 수준을 구분합니다.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ED0B0D-E598-4809-9CFD-42EF0B28F8B7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항목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가능한 근거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 전 확보할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 운영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웰니스·돌봄 Beta 운영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실고객 동의·핵심 과업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사업 성과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고객·매출·유지율 미확인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계약·청구·입금·기간별 코호트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인력·권리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CTO 정해성 공개 프로필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재직·참여율·IP 양도·용역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검증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개발·소프트웨어 검증 기록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실기관·실이용자 수락·지원 원가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공공 디렉터리·데모 계정·합성 데이터는 고객 실적에서 제외합니다">
            <a:extLst xmlns:a="http://schemas.openxmlformats.org/drawingml/2006/main">
              <a:ext uri="{FF2B5EF4-FFF2-40B4-BE49-F238E27FC236}">
                <a16:creationId xmlns:a16="http://schemas.microsoft.com/office/drawing/2014/main" id="{6E942D0C-ACA8-4239-8698-6F67D8A0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공공 디렉터리·데모 계정·합성 데이터는 고객 실적에서 제외합니다. 비공개 자료를 확인하지 않은 상태입니다.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2D89520E-54B6-407F-8878-EE707488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8880897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9878CAF-31F7-4551-82D0-1242E10E4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9B66BB82-517D-44C1-BFBC-93434403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11</a:t>
            </a:r>
          </a:p>
        </p:txBody>
      </p:sp>
      <p:sp>
        <p:nvSpPr>
          <p:cNvPr id="3" name="12개월 매출·현금 계획">
            <a:extLst xmlns:a="http://schemas.openxmlformats.org/drawingml/2006/main">
              <a:ext uri="{FF2B5EF4-FFF2-40B4-BE49-F238E27FC236}">
                <a16:creationId xmlns:a16="http://schemas.microsoft.com/office/drawing/2014/main" id="{E6826B39-910B-4B1A-9F3B-3EA02E06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매출·현금 계획</a:t>
            </a:r>
          </a:p>
        </p:txBody>
      </p:sp>
      <p:sp>
        <p:nvSpPr>
          <p:cNvPr id="4" name="단위: 만원. 모든 값은 가정이며 승인된 예산·매출 전망이 아닙">
            <a:extLst xmlns:a="http://schemas.openxmlformats.org/drawingml/2006/main">
              <a:ext uri="{FF2B5EF4-FFF2-40B4-BE49-F238E27FC236}">
                <a16:creationId xmlns:a16="http://schemas.microsoft.com/office/drawing/2014/main" id="{23E422E0-2D51-42A6-A35D-8D12F340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모든 값은 가정이며 승인된 예산·매출 전망이 아닙니다.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854007-01EA-4976-BA43-1DEAB7229774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플랫폼 매출 / 현금 지출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기말 자금 / 월말 규모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0만원 / 5,550만원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14,910만원 / 0곳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120만원 / 4,386만원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10,644만원 / 6곳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300만원 / 4,440만원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6,504만원 / 12곳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530만원 / 4,509만원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2,525만원 / 20곳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새 유료 고객군만 계산한 12개월 시나리오. 기존 매출·현금·부">
            <a:extLst xmlns:a="http://schemas.openxmlformats.org/drawingml/2006/main">
              <a:ext uri="{FF2B5EF4-FFF2-40B4-BE49-F238E27FC236}">
                <a16:creationId xmlns:a16="http://schemas.microsoft.com/office/drawing/2014/main" id="{95899AF3-6D15-4188-9000-890EC0A5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새 유료 고객군만 계산한 12개월 시나리오. 기존 매출·현금·부채는 미확인. VAT·법인세·금융비용 제외, 할인·이탈은 월평균 순유료 수에 반영하는 가정. 입금은 같은 달, 초기비는 M1. 총매출 950만원, 총지출 18,885만원, 순현금소진 17,935만원.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0BFCDED7-F871-4328-95AD-65F333E2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6778858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E4CC5563-3F43-4B71-9073-9D7596207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16930F73-A605-415B-AB41-484BBE8E4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12</a:t>
            </a:r>
          </a:p>
        </p:txBody>
      </p:sp>
      <p:sp>
        <p:nvSpPr>
          <p:cNvPr id="3" name="단위 경제성과 손익분기">
            <a:extLst xmlns:a="http://schemas.openxmlformats.org/drawingml/2006/main">
              <a:ext uri="{FF2B5EF4-FFF2-40B4-BE49-F238E27FC236}">
                <a16:creationId xmlns:a16="http://schemas.microsoft.com/office/drawing/2014/main" id="{387A7FDF-2A0B-4DA5-988E-823276CA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단위 경제성과 손익분기</a:t>
            </a:r>
          </a:p>
        </p:txBody>
      </p:sp>
      <p:sp>
        <p:nvSpPr>
          <p:cNvPr id="4" name="월 고정지출을 감당하려면 목표 고객 규모를 넘어선 확장이 필요합">
            <a:extLst xmlns:a="http://schemas.openxmlformats.org/drawingml/2006/main">
              <a:ext uri="{FF2B5EF4-FFF2-40B4-BE49-F238E27FC236}">
                <a16:creationId xmlns:a16="http://schemas.microsoft.com/office/drawing/2014/main" id="{D6A9D837-DE49-40AD-93C2-E2BF294A2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고정지출을 감당하려면 목표 고객 규모를 넘어선 확장이 필요합니다.</a:t>
            </a:r>
          </a:p>
        </p:txBody>
      </p:sp>
      <p:sp>
        <p:nvSpPr>
          <p:cNvPr id="5" name="단위 기여이익">
            <a:extLst xmlns:a="http://schemas.openxmlformats.org/drawingml/2006/main">
              <a:ext uri="{FF2B5EF4-FFF2-40B4-BE49-F238E27FC236}">
                <a16:creationId xmlns:a16="http://schemas.microsoft.com/office/drawing/2014/main" id="{B8EB5DCE-DF20-4087-8C54-87815093D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단위 기여이익</a:t>
            </a:r>
          </a:p>
        </p:txBody>
      </p:sp>
      <p:sp>
        <p:nvSpPr>
          <p:cNvPr id="6" name="파트너당 월 구독료 10만원 − 직접 변동원가 3만원 = 7만원">
            <a:extLst xmlns:a="http://schemas.openxmlformats.org/drawingml/2006/main">
              <a:ext uri="{FF2B5EF4-FFF2-40B4-BE49-F238E27FC236}">
                <a16:creationId xmlns:a16="http://schemas.microsoft.com/office/drawing/2014/main" id="{B5A0B9AD-0C20-41DD-A3E6-A3843FB9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파트너당 월 구독료 10만원 − 직접 변동원가 3만원 = 7만원. 변동원가는 추가 사용량·외부 처리비 가정입니다.</a:t>
            </a:r>
          </a:p>
        </p:txBody>
      </p:sp>
      <p:sp>
        <p:nvSpPr>
          <p:cNvPr id="7" name="고객 획득">
            <a:extLst xmlns:a="http://schemas.openxmlformats.org/drawingml/2006/main">
              <a:ext uri="{FF2B5EF4-FFF2-40B4-BE49-F238E27FC236}">
                <a16:creationId xmlns:a16="http://schemas.microsoft.com/office/drawing/2014/main" id="{A80CE52C-7158-4891-8E91-4333BB9E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고객 획득</a:t>
            </a:r>
          </a:p>
        </p:txBody>
      </p:sp>
      <p:sp>
        <p:nvSpPr>
          <p:cNvPr id="8" name="신규 파트너 획득비 상한 30만원 가정. 월 기여이익 기준 단순">
            <a:extLst xmlns:a="http://schemas.openxmlformats.org/drawingml/2006/main">
              <a:ext uri="{FF2B5EF4-FFF2-40B4-BE49-F238E27FC236}">
                <a16:creationId xmlns:a16="http://schemas.microsoft.com/office/drawing/2014/main" id="{D93B6A1B-175D-4E09-B2DF-BCF8FA8F9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신규 파트너 획득비 상한 30만원 가정. 월 기여이익 기준 단순 회수기간 4.3개월이며 유지율 실측이 필요합니다.</a:t>
            </a:r>
          </a:p>
        </p:txBody>
      </p:sp>
      <p:sp>
        <p:nvSpPr>
          <p:cNvPr id="9" name="손익분기">
            <a:extLst xmlns:a="http://schemas.openxmlformats.org/drawingml/2006/main">
              <a:ext uri="{FF2B5EF4-FFF2-40B4-BE49-F238E27FC236}">
                <a16:creationId xmlns:a16="http://schemas.microsoft.com/office/drawing/2014/main" id="{8C448EC0-ED7F-4F38-978B-BE961A580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손익분기</a:t>
            </a:r>
          </a:p>
        </p:txBody>
      </p:sp>
      <p:sp>
        <p:nvSpPr>
          <p:cNvPr id="10" name="월 고정비 1,450만원 ÷ 단위 기여이익 = 208곳. M12">
            <a:extLst xmlns:a="http://schemas.openxmlformats.org/drawingml/2006/main">
              <a:ext uri="{FF2B5EF4-FFF2-40B4-BE49-F238E27FC236}">
                <a16:creationId xmlns:a16="http://schemas.microsoft.com/office/drawing/2014/main" id="{8ADBD815-FB2E-442C-88A7-0D7F942B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고정비 1,450만원 ÷ 단위 기여이익 = 208곳. M12 목표 20곳에서는 회사 전체 흑자에 도달하지 않습니다.</a:t>
            </a:r>
          </a:p>
        </p:txBody>
      </p:sp>
      <p:sp>
        <p:nvSpPr>
          <p:cNvPr id="11" name="고객획득비는 현장·영업 예산 내 집행 상한 가정으로 추가 이중 ">
            <a:extLst xmlns:a="http://schemas.openxmlformats.org/drawingml/2006/main">
              <a:ext uri="{FF2B5EF4-FFF2-40B4-BE49-F238E27FC236}">
                <a16:creationId xmlns:a16="http://schemas.microsoft.com/office/drawing/2014/main" id="{BB9CE6F3-7629-4B86-A8B9-25FF1A74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고객획득비는 현장·영업 예산 내 집행 상한 가정으로 추가 이중 차감하지 않습니다. 실제 원가·해지·환불·현금 회수로 재산정합니다.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69B05889-F82E-4393-A880-42AF40A6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44935478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5823C4AE-B39F-4CCA-BBE6-4EC83CF1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C483F018-23FC-496E-8C6E-30DD4F24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13</a:t>
            </a:r>
          </a:p>
        </p:txBody>
      </p:sp>
      <p:sp>
        <p:nvSpPr>
          <p:cNvPr id="3" name="12개월 자금 사용 기준안">
            <a:extLst xmlns:a="http://schemas.openxmlformats.org/drawingml/2006/main">
              <a:ext uri="{FF2B5EF4-FFF2-40B4-BE49-F238E27FC236}">
                <a16:creationId xmlns:a16="http://schemas.microsoft.com/office/drawing/2014/main" id="{C578E887-D2F6-4964-8711-EAA0BC0C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12개월 자금 사용 기준안</a:t>
            </a:r>
          </a:p>
        </p:txBody>
      </p:sp>
      <p:sp>
        <p:nvSpPr>
          <p:cNvPr id="4" name="단위: 만원. 인건비는 채용·외주·기존 인력 배분을 검토하기 위">
            <a:extLst xmlns:a="http://schemas.openxmlformats.org/drawingml/2006/main">
              <a:ext uri="{FF2B5EF4-FFF2-40B4-BE49-F238E27FC236}">
                <a16:creationId xmlns:a16="http://schemas.microsoft.com/office/drawing/2014/main" id="{199232C5-F456-46B2-B245-DAE08B05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단위: 만원. 인건비는 채용·외주·기존 인력 배분을 검토하기 위한 가정입니다.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4DE4A9-A282-4120-8CB8-8F335D0EBE80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용도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산정식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12개월 예산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제품·운영 인력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2명 × 월 500만원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12,000만원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인프라·현장 도입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300만원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3,600만원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전문가·준법 검토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월 150만원 × 12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1,800만원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초기비·예비비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1,200만원 + 기준예산의 10%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3,060만원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합계 20,460만원. 인건비 가정에 고용 부대비용 포함. 변동">
            <a:extLst xmlns:a="http://schemas.openxmlformats.org/drawingml/2006/main">
              <a:ext uri="{FF2B5EF4-FFF2-40B4-BE49-F238E27FC236}">
                <a16:creationId xmlns:a16="http://schemas.microsoft.com/office/drawing/2014/main" id="{5F5F099B-80F5-4BEE-AFA7-33129A13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합계 20,460만원. 인건비 가정에 고용 부대비용 포함. 변동원가는 매출 시나리오에서 별도 차감합니다. 견적·고용 계약은 미확정.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4C2A5EFC-4907-459A-9EAB-4EE21D101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5117642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BF47F062-A11A-44BE-B817-26D860D1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BB6D269C-A079-401E-A0AE-24EA28A2C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14</a:t>
            </a:r>
          </a:p>
        </p:txBody>
      </p:sp>
      <p:sp>
        <p:nvSpPr>
          <p:cNvPr id="3" name="자금 규모와 생존 기간">
            <a:extLst xmlns:a="http://schemas.openxmlformats.org/drawingml/2006/main">
              <a:ext uri="{FF2B5EF4-FFF2-40B4-BE49-F238E27FC236}">
                <a16:creationId xmlns:a16="http://schemas.microsoft.com/office/drawing/2014/main" id="{FEC27A0A-D88E-4C06-BB92-9134D1B3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자금 규모와 생존 기간</a:t>
            </a:r>
          </a:p>
        </p:txBody>
      </p:sp>
      <p:sp>
        <p:nvSpPr>
          <p:cNvPr id="4" name="매출 유입 없이도 12개월 검증을 수행하는 비용에서 역산합니다.">
            <a:extLst xmlns:a="http://schemas.openxmlformats.org/drawingml/2006/main">
              <a:ext uri="{FF2B5EF4-FFF2-40B4-BE49-F238E27FC236}">
                <a16:creationId xmlns:a16="http://schemas.microsoft.com/office/drawing/2014/main" id="{8C004F1C-0110-4229-A6CC-F53C351B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매출 유입 없이도 12개월 검증을 수행하는 비용에서 역산합니다.</a:t>
            </a:r>
          </a:p>
        </p:txBody>
      </p:sp>
      <p:sp>
        <p:nvSpPr>
          <p:cNvPr id="5" name="산정 근거">
            <a:extLst xmlns:a="http://schemas.openxmlformats.org/drawingml/2006/main">
              <a:ext uri="{FF2B5EF4-FFF2-40B4-BE49-F238E27FC236}">
                <a16:creationId xmlns:a16="http://schemas.microsoft.com/office/drawing/2014/main" id="{E0B56772-3C69-4249-99D7-41ADB73F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산정 근거</a:t>
            </a:r>
          </a:p>
        </p:txBody>
      </p:sp>
      <p:sp>
        <p:nvSpPr>
          <p:cNvPr id="6" name="월 고정지출 1,450만원 × 12 + 초기비 1,200만원 +">
            <a:extLst xmlns:a="http://schemas.openxmlformats.org/drawingml/2006/main">
              <a:ext uri="{FF2B5EF4-FFF2-40B4-BE49-F238E27FC236}">
                <a16:creationId xmlns:a16="http://schemas.microsoft.com/office/drawing/2014/main" id="{F4C0C8C2-E43F-43A9-ABD1-82ABD0DB5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월 고정지출 1,450만원 × 12 + 초기비 1,200만원 + 예비비 1,860만원 = 20,460만원.</a:t>
            </a:r>
          </a:p>
        </p:txBody>
      </p:sp>
      <p:sp>
        <p:nvSpPr>
          <p:cNvPr id="7" name="기준·지연">
            <a:extLst xmlns:a="http://schemas.openxmlformats.org/drawingml/2006/main">
              <a:ext uri="{FF2B5EF4-FFF2-40B4-BE49-F238E27FC236}">
                <a16:creationId xmlns:a16="http://schemas.microsoft.com/office/drawing/2014/main" id="{95F17F54-AE2E-40AE-9986-5B56E1B0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기준·지연</a:t>
            </a:r>
          </a:p>
        </p:txBody>
      </p:sp>
      <p:sp>
        <p:nvSpPr>
          <p:cNvPr id="8" name="무매출 가정의 자금 지속기간 13.3개월. 12개월 뒤 예비비 ">
            <a:extLst xmlns:a="http://schemas.openxmlformats.org/drawingml/2006/main">
              <a:ext uri="{FF2B5EF4-FFF2-40B4-BE49-F238E27FC236}">
                <a16:creationId xmlns:a16="http://schemas.microsoft.com/office/drawing/2014/main" id="{015A4615-0439-4AA1-8B6D-31B1490D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 가정의 자금 지속기간 13.3개월. 12개월 뒤 예비비 1,860만원를 남깁니다. 실제 보유현금은 실사로 대조합니다.</a:t>
            </a:r>
          </a:p>
        </p:txBody>
      </p:sp>
      <p:sp>
        <p:nvSpPr>
          <p:cNvPr id="9" name="비용 상승">
            <a:extLst xmlns:a="http://schemas.openxmlformats.org/drawingml/2006/main">
              <a:ext uri="{FF2B5EF4-FFF2-40B4-BE49-F238E27FC236}">
                <a16:creationId xmlns:a16="http://schemas.microsoft.com/office/drawing/2014/main" id="{363B7D8E-BDB8-4F53-A9EE-94ADF71B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비용 상승</a:t>
            </a:r>
          </a:p>
        </p:txBody>
      </p:sp>
      <p:sp>
        <p:nvSpPr>
          <p:cNvPr id="10" name="무매출·고정비 15% 상승 시 11.6개월, 12개월 부족액 7">
            <a:extLst xmlns:a="http://schemas.openxmlformats.org/drawingml/2006/main">
              <a:ext uri="{FF2B5EF4-FFF2-40B4-BE49-F238E27FC236}">
                <a16:creationId xmlns:a16="http://schemas.microsoft.com/office/drawing/2014/main" id="{316EDF26-F81B-47A5-B068-D9C8E7BCF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무매출·고정비 15% 상승 시 11.6개월, 12개월 부족액 750만원. M6에 신규 지출·확장 범위를 재심의합니다.</a:t>
            </a:r>
          </a:p>
        </p:txBody>
      </p:sp>
      <p:sp>
        <p:nvSpPr>
          <p:cNvPr id="11" name="협의용 신규 자금 시나리오. 확정 투자 희망액·라운드 개시 공고">
            <a:extLst xmlns:a="http://schemas.openxmlformats.org/drawingml/2006/main">
              <a:ext uri="{FF2B5EF4-FFF2-40B4-BE49-F238E27FC236}">
                <a16:creationId xmlns:a16="http://schemas.microsoft.com/office/drawing/2014/main" id="{95CC1534-8C09-45DD-817C-EAD53A37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협의용 신규 자금 시나리오. 확정 투자 희망액·라운드 개시 공고가 아닙니다. 기존 의무·채무·세금은 별도 반영 후 확정.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DB8E9587-6835-44EE-A9EF-2CF08E3E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249392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8C214D9F-31DD-406F-B634-B6BCE327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2D7AE818-0330-4C4A-9112-6602D1BB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15</a:t>
            </a:r>
          </a:p>
        </p:txBody>
      </p:sp>
      <p:sp>
        <p:nvSpPr>
          <p:cNvPr id="3" name="투자 후 검증 목표">
            <a:extLst xmlns:a="http://schemas.openxmlformats.org/drawingml/2006/main">
              <a:ext uri="{FF2B5EF4-FFF2-40B4-BE49-F238E27FC236}">
                <a16:creationId xmlns:a16="http://schemas.microsoft.com/office/drawing/2014/main" id="{B9A164F5-9670-442E-B674-6E6678F9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후 검증 목표</a:t>
            </a:r>
          </a:p>
        </p:txBody>
      </p:sp>
      <p:sp>
        <p:nvSpPr>
          <p:cNvPr id="4" name="웰니스 유료 검증과 항암 돌봄 수락은 별도 평가합니다.">
            <a:extLst xmlns:a="http://schemas.openxmlformats.org/drawingml/2006/main">
              <a:ext uri="{FF2B5EF4-FFF2-40B4-BE49-F238E27FC236}">
                <a16:creationId xmlns:a16="http://schemas.microsoft.com/office/drawing/2014/main" id="{2A373C5F-B73B-40B9-A4AE-D8F0B48C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웰니스 유료 검증과 항암 돌봄 수락은 별도 평가합니다.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DF4C0D-A22D-4809-B22C-0A38DFEC38E8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기간·책임 역할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목표·분모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진행 조건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M1–3 / 센터 도입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적격 면담 20곳, 실증 5곳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5곳 중 4곳 운영 과업 수락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M4–6 / 제품·사업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평균 유료 6곳, 4주 사용 70%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실증 참여 운영자 기준 측정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M7–9 / 운영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평균 유료 12곳, 90일 유지 80%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유료 코호트·입금 대조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M10–12 / 사업 책임자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평균 유료 20곳, 지원비 측정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임상 검토 후 돌봄 가족 10가정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모두 제안 목표. 돌봄 10가정은 수익 계산에서 제외합니다. M">
            <a:extLst xmlns:a="http://schemas.openxmlformats.org/drawingml/2006/main">
              <a:ext uri="{FF2B5EF4-FFF2-40B4-BE49-F238E27FC236}">
                <a16:creationId xmlns:a16="http://schemas.microsoft.com/office/drawing/2014/main" id="{48EF42B7-0E7B-4035-8F0A-FA07305D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모두 제안 목표. 돌봄 10가정은 수익 계산에서 제외합니다. M6 유료 3곳 미만이면 확대를 재검토하며 임상 검토 미완료 시 실환자 실증을 착수하지 않습니다.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E2A884AF-FCA0-43B1-9A78-B3E320467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09777055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3C6B1B3-AE48-413B-9E0D-86D48B01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CF79977E-FCFC-41AF-B646-2DD257AA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16</a:t>
            </a:r>
          </a:p>
        </p:txBody>
      </p:sp>
      <p:sp>
        <p:nvSpPr>
          <p:cNvPr id="3" name="실행 조직과 채용 계획">
            <a:extLst xmlns:a="http://schemas.openxmlformats.org/drawingml/2006/main">
              <a:ext uri="{FF2B5EF4-FFF2-40B4-BE49-F238E27FC236}">
                <a16:creationId xmlns:a16="http://schemas.microsoft.com/office/drawing/2014/main" id="{60B10E57-C4B2-4C45-A6B6-8112B376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실행 조직과 채용 계획</a:t>
            </a:r>
          </a:p>
        </p:txBody>
      </p:sp>
      <p:sp>
        <p:nvSpPr>
          <p:cNvPr id="4" name="확인된 기술 리더십과 투자 후 확보할 역할을 나눕니다.">
            <a:extLst xmlns:a="http://schemas.openxmlformats.org/drawingml/2006/main">
              <a:ext uri="{FF2B5EF4-FFF2-40B4-BE49-F238E27FC236}">
                <a16:creationId xmlns:a16="http://schemas.microsoft.com/office/drawing/2014/main" id="{6C0C2F7C-60DB-4090-BD1D-B96D11F1F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확인된 기술 리더십과 투자 후 확보할 역할을 나눕니다.</a:t>
            </a:r>
          </a:p>
        </p:txBody>
      </p:sp>
      <p:sp>
        <p:nvSpPr>
          <p:cNvPr id="5" name="기술 책임">
            <a:extLst xmlns:a="http://schemas.openxmlformats.org/drawingml/2006/main">
              <a:ext uri="{FF2B5EF4-FFF2-40B4-BE49-F238E27FC236}">
                <a16:creationId xmlns:a16="http://schemas.microsoft.com/office/drawing/2014/main" id="{FB9B0E78-E83C-495B-A06F-E4C6ED46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기술 책임</a:t>
            </a:r>
          </a:p>
        </p:txBody>
      </p:sp>
      <p:sp>
        <p:nvSpPr>
          <p:cNvPr id="6" name="CTO 정해성의 공개 제품·연구 이력을 확인할 수 있습니다. 재">
            <a:extLst xmlns:a="http://schemas.openxmlformats.org/drawingml/2006/main">
              <a:ext uri="{FF2B5EF4-FFF2-40B4-BE49-F238E27FC236}">
                <a16:creationId xmlns:a16="http://schemas.microsoft.com/office/drawing/2014/main" id="{C3344B0A-1FD7-4A61-A144-7E28E7F7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CTO 정해성의 공개 제품·연구 이력을 확인할 수 있습니다. 재직·주당 참여시간과 기존 인력 구성은 실사 자료로 확인합니다.</a:t>
            </a:r>
          </a:p>
        </p:txBody>
      </p:sp>
      <p:sp>
        <p:nvSpPr>
          <p:cNvPr id="7" name="전담 역할">
            <a:extLst xmlns:a="http://schemas.openxmlformats.org/drawingml/2006/main">
              <a:ext uri="{FF2B5EF4-FFF2-40B4-BE49-F238E27FC236}">
                <a16:creationId xmlns:a16="http://schemas.microsoft.com/office/drawing/2014/main" id="{C5E0C28D-16F3-47D9-B216-ABCE797E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전담 역할</a:t>
            </a:r>
          </a:p>
        </p:txBody>
      </p:sp>
      <p:sp>
        <p:nvSpPr>
          <p:cNvPr id="8" name="2명 상당의 배정 예산 가정. 제품·기술 1명과 고객 도입·운영">
            <a:extLst xmlns:a="http://schemas.openxmlformats.org/drawingml/2006/main">
              <a:ext uri="{FF2B5EF4-FFF2-40B4-BE49-F238E27FC236}">
                <a16:creationId xmlns:a16="http://schemas.microsoft.com/office/drawing/2014/main" id="{12038223-11FB-4FD0-9B5A-EB060569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2명 상당의 배정 예산 가정. 제품·기술 1명과 고객 도입·운영 1명을 확보하며 기존 인력 포함 여부를 계약 전 정합니다.</a:t>
            </a:r>
          </a:p>
        </p:txBody>
      </p:sp>
      <p:sp>
        <p:nvSpPr>
          <p:cNvPr id="9" name="전문 검토">
            <a:extLst xmlns:a="http://schemas.openxmlformats.org/drawingml/2006/main">
              <a:ext uri="{FF2B5EF4-FFF2-40B4-BE49-F238E27FC236}">
                <a16:creationId xmlns:a16="http://schemas.microsoft.com/office/drawing/2014/main" id="{C8EDC832-C1C3-4EDF-A2A6-2F048CF7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전문 검토</a:t>
            </a:r>
          </a:p>
        </p:txBody>
      </p:sp>
      <p:sp>
        <p:nvSpPr>
          <p:cNvPr id="10" name="현장 전문가의 내용·사용성 검토와 개인정보·보안 자문을 외부 전">
            <a:extLst xmlns:a="http://schemas.openxmlformats.org/drawingml/2006/main">
              <a:ext uri="{FF2B5EF4-FFF2-40B4-BE49-F238E27FC236}">
                <a16:creationId xmlns:a16="http://schemas.microsoft.com/office/drawing/2014/main" id="{DB024A1F-F7D2-4726-90DF-6581E347F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현장 전문가의 내용·사용성 검토와 개인정보·보안 자문을 외부 전문 계약으로 확보합니다.</a:t>
            </a:r>
          </a:p>
        </p:txBody>
      </p:sp>
      <p:sp>
        <p:nvSpPr>
          <p:cNvPr id="11" name="이름이 공개되지 않은 구성원·자문·채용 인원을 현재 재직자로 표">
            <a:extLst xmlns:a="http://schemas.openxmlformats.org/drawingml/2006/main">
              <a:ext uri="{FF2B5EF4-FFF2-40B4-BE49-F238E27FC236}">
                <a16:creationId xmlns:a16="http://schemas.microsoft.com/office/drawing/2014/main" id="{1979E579-AD00-467D-8B7E-25E5ACAC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이름이 공개되지 않은 구성원·자문·채용 인원을 현재 재직자로 표시하지 않습니다. 책임자 배정은 실행 착수 전 완료합니다.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675C6E74-A29F-4406-A7B5-3BFF50D69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71899116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0B615EDA-4621-4A0D-BF84-B143977A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7">
            <a:extLst xmlns:a="http://schemas.openxmlformats.org/drawingml/2006/main">
              <a:ext uri="{FF2B5EF4-FFF2-40B4-BE49-F238E27FC236}">
                <a16:creationId xmlns:a16="http://schemas.microsoft.com/office/drawing/2014/main" id="{B2A220C8-FAC5-4604-8E3A-EBAB32B9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17</a:t>
            </a:r>
          </a:p>
        </p:txBody>
      </p:sp>
      <p:sp>
        <p:nvSpPr>
          <p:cNvPr id="3" name="투자 주체와 권리 범위">
            <a:extLst xmlns:a="http://schemas.openxmlformats.org/drawingml/2006/main">
              <a:ext uri="{FF2B5EF4-FFF2-40B4-BE49-F238E27FC236}">
                <a16:creationId xmlns:a16="http://schemas.microsoft.com/office/drawing/2014/main" id="{12DDEE2C-EEA9-4666-8B1C-84CCD109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주체와 권리 범위</a:t>
            </a:r>
          </a:p>
        </p:txBody>
      </p:sp>
      <p:sp>
        <p:nvSpPr>
          <p:cNvPr id="4" name="제품별 사업 제안과 실제 주식·권리의 발행 주체를 분명히 합니다">
            <a:extLst xmlns:a="http://schemas.openxmlformats.org/drawingml/2006/main">
              <a:ext uri="{FF2B5EF4-FFF2-40B4-BE49-F238E27FC236}">
                <a16:creationId xmlns:a16="http://schemas.microsoft.com/office/drawing/2014/main" id="{BF53F208-94BA-414B-89DA-8C119608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제품별 사업 제안과 실제 주식·권리의 발행 주체를 분명히 합니다.</a:t>
            </a:r>
          </a:p>
        </p:txBody>
      </p:sp>
      <p:sp>
        <p:nvSpPr>
          <p:cNvPr id="5" name="투자 대상">
            <a:extLst xmlns:a="http://schemas.openxmlformats.org/drawingml/2006/main">
              <a:ext uri="{FF2B5EF4-FFF2-40B4-BE49-F238E27FC236}">
                <a16:creationId xmlns:a16="http://schemas.microsoft.com/office/drawing/2014/main" id="{24401065-8479-4EEF-9AB5-998A0D3B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투자 대상</a:t>
            </a:r>
          </a:p>
        </p:txBody>
      </p:sp>
      <p:sp>
        <p:nvSpPr>
          <p:cNvPr id="6" name="현재 공개 사업 구조상 DAL 산하 제품입니다. 주식 발행 법인">
            <a:extLst xmlns:a="http://schemas.openxmlformats.org/drawingml/2006/main">
              <a:ext uri="{FF2B5EF4-FFF2-40B4-BE49-F238E27FC236}">
                <a16:creationId xmlns:a16="http://schemas.microsoft.com/office/drawing/2014/main" id="{3915B748-5AA5-4810-BA09-224CC406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현재 공개 사업 구조상 DAL 산하 제품입니다. 주식 발행 법인명·등기·주주명부·기존 약정은 투자 계약 전에 확인합니다.</a:t>
            </a:r>
          </a:p>
        </p:txBody>
      </p:sp>
      <p:sp>
        <p:nvSpPr>
          <p:cNvPr id="7" name="자산과 계약">
            <a:extLst xmlns:a="http://schemas.openxmlformats.org/drawingml/2006/main">
              <a:ext uri="{FF2B5EF4-FFF2-40B4-BE49-F238E27FC236}">
                <a16:creationId xmlns:a16="http://schemas.microsoft.com/office/drawing/2014/main" id="{4A15BF08-3D00-4CFF-BFE8-722BEDF82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자산과 계약</a:t>
            </a:r>
          </a:p>
        </p:txBody>
      </p:sp>
      <p:sp>
        <p:nvSpPr>
          <p:cNvPr id="8" name="코드·상표·콘텐츠·데이터의 권리와 인력 IP 양도, 오픈소스 의">
            <a:extLst xmlns:a="http://schemas.openxmlformats.org/drawingml/2006/main">
              <a:ext uri="{FF2B5EF4-FFF2-40B4-BE49-F238E27FC236}">
                <a16:creationId xmlns:a16="http://schemas.microsoft.com/office/drawing/2014/main" id="{C5A99E8F-4CA0-433F-B964-101924CA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코드·상표·콘텐츠·데이터의 권리와 인력 IP 양도, 오픈소스 의무, 외부 AI 계약을 자산별로 대조합니다.</a:t>
            </a:r>
          </a:p>
        </p:txBody>
      </p:sp>
      <p:sp>
        <p:nvSpPr>
          <p:cNvPr id="9" name="분리·중복">
            <a:extLst xmlns:a="http://schemas.openxmlformats.org/drawingml/2006/main">
              <a:ext uri="{FF2B5EF4-FFF2-40B4-BE49-F238E27FC236}">
                <a16:creationId xmlns:a16="http://schemas.microsoft.com/office/drawing/2014/main" id="{D1CB97B0-C81E-46AE-B6F0-51E2BF76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분리·중복</a:t>
            </a:r>
          </a:p>
        </p:txBody>
      </p:sp>
      <p:sp>
        <p:nvSpPr>
          <p:cNvPr id="10" name="사업별 비용안은 DAL 통합안의 별도 실행 대안입니다. 같은 인">
            <a:extLst xmlns:a="http://schemas.openxmlformats.org/drawingml/2006/main">
              <a:ext uri="{FF2B5EF4-FFF2-40B4-BE49-F238E27FC236}">
                <a16:creationId xmlns:a16="http://schemas.microsoft.com/office/drawing/2014/main" id="{4EBF77BC-E24A-428B-AF79-89838758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사업별 비용안은 DAL 통합안의 별도 실행 대안입니다. 같은 인력·공통 기술 비용을 이중 유치·이중 청구하지 않습니다.</a:t>
            </a:r>
          </a:p>
        </p:txBody>
      </p:sp>
      <p:sp>
        <p:nvSpPr>
          <p:cNvPr id="11" name="Noah AI Labs는 별도 운영 법인입니다. 그 매출·고객·">
            <a:extLst xmlns:a="http://schemas.openxmlformats.org/drawingml/2006/main">
              <a:ext uri="{FF2B5EF4-FFF2-40B4-BE49-F238E27FC236}">
                <a16:creationId xmlns:a16="http://schemas.microsoft.com/office/drawing/2014/main" id="{C6D84013-1B9D-48A7-AB77-20F75279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Noah AI Labs는 별도 운영 법인입니다. 그 매출·고객·IP를 본 투자 대상에 자동 포함하지 않습니다.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6B3FEAF9-0C47-41F1-BFF3-C1C12AD2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20793890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45DFBAB9-F12A-43A8-A405-95AE0BB1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8">
            <a:extLst xmlns:a="http://schemas.openxmlformats.org/drawingml/2006/main">
              <a:ext uri="{FF2B5EF4-FFF2-40B4-BE49-F238E27FC236}">
                <a16:creationId xmlns:a16="http://schemas.microsoft.com/office/drawing/2014/main" id="{7B0C0199-07C2-43AC-9694-A973EBF3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18</a:t>
            </a:r>
          </a:p>
        </p:txBody>
      </p:sp>
      <p:sp>
        <p:nvSpPr>
          <p:cNvPr id="3" name="주요 위험과 집행 조건">
            <a:extLst xmlns:a="http://schemas.openxmlformats.org/drawingml/2006/main">
              <a:ext uri="{FF2B5EF4-FFF2-40B4-BE49-F238E27FC236}">
                <a16:creationId xmlns:a16="http://schemas.microsoft.com/office/drawing/2014/main" id="{73A99830-F29D-4DE5-8246-8B9A92413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주요 위험과 집행 조건</a:t>
            </a:r>
          </a:p>
        </p:txBody>
      </p:sp>
      <p:sp>
        <p:nvSpPr>
          <p:cNvPr id="4" name="의료 콘텐츠·거래·외부 공유의 수락을 각각 확인합니다.">
            <a:extLst xmlns:a="http://schemas.openxmlformats.org/drawingml/2006/main">
              <a:ext uri="{FF2B5EF4-FFF2-40B4-BE49-F238E27FC236}">
                <a16:creationId xmlns:a16="http://schemas.microsoft.com/office/drawing/2014/main" id="{333EA87B-D79E-46C1-9F38-1A0B97CF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의료 콘텐츠·거래·외부 공유의 수락을 각각 확인합니다.</a:t>
            </a:r>
          </a:p>
        </p:txBody>
      </p:sp>
      <p:sp>
        <p:nvSpPr>
          <p:cNvPr id="5" name="돌봄 안전">
            <a:extLst xmlns:a="http://schemas.openxmlformats.org/drawingml/2006/main">
              <a:ext uri="{FF2B5EF4-FFF2-40B4-BE49-F238E27FC236}">
                <a16:creationId xmlns:a16="http://schemas.microsoft.com/office/drawing/2014/main" id="{C7161E3C-7039-49D7-BB7C-6C092BBB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돌봄 안전</a:t>
            </a:r>
          </a:p>
        </p:txBody>
      </p:sp>
      <p:sp>
        <p:nvSpPr>
          <p:cNvPr id="6" name="73편 가이드는 임상 검토 전 교육 초안입니다. 현재 항암 답변">
            <a:extLst xmlns:a="http://schemas.openxmlformats.org/drawingml/2006/main">
              <a:ext uri="{FF2B5EF4-FFF2-40B4-BE49-F238E27FC236}">
                <a16:creationId xmlns:a16="http://schemas.microsoft.com/office/drawing/2014/main" id="{B44D977E-8AB2-47BC-B5D1-8709FF95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73편 가이드는 임상 검토 전 교육 초안입니다. 현재 항암 답변은 rules_only이며 개인 진단·처방·영양 변경을 확정하지 않습니다.</a:t>
            </a:r>
          </a:p>
        </p:txBody>
      </p:sp>
      <p:sp>
        <p:nvSpPr>
          <p:cNvPr id="7" name="외부 전달">
            <a:extLst xmlns:a="http://schemas.openxmlformats.org/drawingml/2006/main">
              <a:ext uri="{FF2B5EF4-FFF2-40B4-BE49-F238E27FC236}">
                <a16:creationId xmlns:a16="http://schemas.microsoft.com/office/drawing/2014/main" id="{D061EF2E-4D7E-46FD-84D4-1DF508D11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외부 전달</a:t>
            </a:r>
          </a:p>
        </p:txBody>
      </p:sp>
      <p:sp>
        <p:nvSpPr>
          <p:cNvPr id="8" name="운영 SMTP 인증 실패가 남아 있어 실제 외부 메일 수신은 미">
            <a:extLst xmlns:a="http://schemas.openxmlformats.org/drawingml/2006/main">
              <a:ext uri="{FF2B5EF4-FFF2-40B4-BE49-F238E27FC236}">
                <a16:creationId xmlns:a16="http://schemas.microsoft.com/office/drawing/2014/main" id="{DF79EFAB-19BF-425F-B2D9-9FC4DACB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운영 SMTP 인증 실패가 남아 있어 실제 외부 메일 수신은 미완료입니다. PDF 다운로드와 별도 검증하며 복구 후 수신·반송을 대조합니다.</a:t>
            </a:r>
          </a:p>
        </p:txBody>
      </p:sp>
      <p:sp>
        <p:nvSpPr>
          <p:cNvPr id="9" name="거래·수요">
            <a:extLst xmlns:a="http://schemas.openxmlformats.org/drawingml/2006/main">
              <a:ext uri="{FF2B5EF4-FFF2-40B4-BE49-F238E27FC236}">
                <a16:creationId xmlns:a16="http://schemas.microsoft.com/office/drawing/2014/main" id="{E798A6AA-2E6F-4617-BAD2-3EBE4543C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거래·수요</a:t>
            </a:r>
          </a:p>
        </p:txBody>
      </p:sp>
      <p:sp>
        <p:nvSpPr>
          <p:cNvPr id="10" name="유료 구독 수요·실 PG·제휴 입금은 추가 증빙 대상입니다. M">
            <a:extLst xmlns:a="http://schemas.openxmlformats.org/drawingml/2006/main">
              <a:ext uri="{FF2B5EF4-FFF2-40B4-BE49-F238E27FC236}">
                <a16:creationId xmlns:a16="http://schemas.microsoft.com/office/drawing/2014/main" id="{C63BCEA3-482C-46A6-85A2-E9B119BA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유료 구독 수요·실 PG·제휴 입금은 추가 증빙 대상입니다. M6 유료 3곳 미만이면 확장 예산을 재심의합니다.</a:t>
            </a:r>
          </a:p>
        </p:txBody>
      </p:sp>
      <p:sp>
        <p:nvSpPr>
          <p:cNvPr id="11" name="출처: 현재 항암케어 설명">
            <a:extLst xmlns:a="http://schemas.openxmlformats.org/drawingml/2006/main">
              <a:ext uri="{FF2B5EF4-FFF2-40B4-BE49-F238E27FC236}">
                <a16:creationId xmlns:a16="http://schemas.microsoft.com/office/drawing/2014/main" id="{C2D3F048-F25F-4FB0-87C3-64A00E273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출처: 현재 항암케어 설명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B2C6C509-1E81-499A-B084-445D1F81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169090537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6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6FBAFAD4-A480-4539-AFF6-9AFF0BA7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19">
            <a:extLst xmlns:a="http://schemas.openxmlformats.org/drawingml/2006/main">
              <a:ext uri="{FF2B5EF4-FFF2-40B4-BE49-F238E27FC236}">
                <a16:creationId xmlns:a16="http://schemas.microsoft.com/office/drawing/2014/main" id="{891961E8-ED1E-4525-A4C9-1EA75F4B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3B6C36"/>
                </a:solidFill>
                <a:latin typeface="NanumSquare"/>
                <a:ea typeface="NanumSquare"/>
                <a:cs typeface="NanumSquare"/>
              </a:rPr>
              <a:t>19</a:t>
            </a:r>
          </a:p>
        </p:txBody>
      </p:sp>
      <p:sp>
        <p:nvSpPr>
          <p:cNvPr id="3" name="투자 협의와 데이터룸">
            <a:extLst xmlns:a="http://schemas.openxmlformats.org/drawingml/2006/main">
              <a:ext uri="{FF2B5EF4-FFF2-40B4-BE49-F238E27FC236}">
                <a16:creationId xmlns:a16="http://schemas.microsoft.com/office/drawing/2014/main" id="{3F2649DA-8873-4AD5-8408-C84D9E8BA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15231F"/>
                </a:solidFill>
                <a:latin typeface="NanumSquare"/>
                <a:ea typeface="NanumSquare"/>
                <a:cs typeface="NanumSquare"/>
              </a:rPr>
              <a:t>투자 협의와 데이터룸</a:t>
            </a:r>
          </a:p>
        </p:txBody>
      </p:sp>
      <p:sp>
        <p:nvSpPr>
          <p:cNvPr id="4" name="투자 미팅 이후 확인할 자료와 거래 절차를 제안합니다.">
            <a:extLst xmlns:a="http://schemas.openxmlformats.org/drawingml/2006/main">
              <a:ext uri="{FF2B5EF4-FFF2-40B4-BE49-F238E27FC236}">
                <a16:creationId xmlns:a16="http://schemas.microsoft.com/office/drawing/2014/main" id="{2D2EEABA-50B4-41D8-9338-D7A57E3D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투자 미팅 이후 확인할 자료와 거래 절차를 제안합니다.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DAEA52-CC88-49D1-BD48-7CF26F2280CC}"/>
              </a:ext>
            </a:extLst>
          </p:cNvPr>
          <p:cNvGraphicFramePr/>
          <p:nvPr/>
        </p:nvGraphicFramePr>
        <p:xfrm>
          <a:off xmlns:a="http://schemas.openxmlformats.org/drawingml/2006/main" x="609600" y="2619375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286250"/>
                <a:gridCol w="4305300"/>
              </a:tblGrid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자료 묶음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필수 증빙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확인 단계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T w="5715">
                      <a:solidFill>
                        <a:srgbClr val="DCE4DF"/>
                      </a:solidFill>
                      <a:prstDash val="solid"/>
                    </a:lnT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172B1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법인·지분·IP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등기·주주명부·기존 약정·IP 귀속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 제안 전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고객·재무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계약·청구·입금·비용·현금·채무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재무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제품·데이터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현장 수락·동의·보안·복구·공급사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제품 실사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3B6C36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조건·권한</a:t>
                      </a:r>
                    </a:p>
                  </a:txBody>
                  <a:tcPr marL="91440" marR="91440" marT="45720" marB="45720">
                    <a:lnL w="5715">
                      <a:solidFill>
                        <a:srgbClr val="DCE4DF"/>
                      </a:solidFill>
                      <a:prstDash val="solid"/>
                    </a:lnL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투자수단·가치·보고·의사결정권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3302D"/>
                          </a:solidFill>
                          <a:latin typeface="NanumSquare"/>
                          <a:ea typeface="NanumSquare"/>
                          <a:cs typeface="NanumSquare"/>
                        </a:rPr>
                        <a:t>실사 후 계약</a:t>
                      </a:r>
                    </a:p>
                  </a:txBody>
                  <a:tcPr marL="91440" marR="91440" marT="45720" marB="45720">
                    <a:lnR w="5715">
                      <a:solidFill>
                        <a:srgbClr val="DCE4DF"/>
                      </a:solidFill>
                      <a:prstDash val="solid"/>
                    </a:lnR>
                    <a:lnB w="5715">
                      <a:solidFill>
                        <a:srgbClr val="DCE4DF"/>
                      </a:solidFill>
                      <a:prstDash val="solid"/>
                    </a:lnB>
                    <a:solidFill>
                      <a:srgbClr val="F3F6EB"/>
                    </a:solidFill>
                  </a:tcPr>
                </a:tc>
              </a:tr>
            </a:tbl>
          </a:graphicData>
        </a:graphic>
      </p:graphicFrame>
      <p:sp>
        <p:nvSpPr>
          <p:cNvPr id="6" name="금액·기업가치·지분율·전환조건은 미확정. 이 문서는 비구속 협의">
            <a:extLst xmlns:a="http://schemas.openxmlformats.org/drawingml/2006/main">
              <a:ext uri="{FF2B5EF4-FFF2-40B4-BE49-F238E27FC236}">
                <a16:creationId xmlns:a16="http://schemas.microsoft.com/office/drawing/2014/main" id="{BC9F9D8C-2226-4454-BF16-2CF66D9E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금액·기업가치·지분율·전환조건은 미확정. 이 문서는 비구속 협의 자료이며 투자 확약·법률 검토 완료를 뜻하지 않습니다.</a:t>
            </a:r>
          </a:p>
        </p:txBody>
      </p:sp>
      <p:sp>
        <p:nvSpPr>
          <p:cNvPr id="7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C7D60991-1D82-4975-8F2A-13A154F7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52615C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3723320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72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VEGGIECARE / INVESTMENT PROPOSAL">
            <a:extLst xmlns:a="http://schemas.openxmlformats.org/drawingml/2006/main">
              <a:ext uri="{FF2B5EF4-FFF2-40B4-BE49-F238E27FC236}">
                <a16:creationId xmlns:a16="http://schemas.microsoft.com/office/drawing/2014/main" id="{4E5F4264-6D0A-47AA-B2C6-A5B4AF6A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19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1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VEGGIECARE / INVESTMENT PROPOSAL</a:t>
            </a:r>
          </a:p>
        </p:txBody>
      </p:sp>
      <p:sp>
        <p:nvSpPr>
          <p:cNvPr id="2" name="20">
            <a:extLst xmlns:a="http://schemas.openxmlformats.org/drawingml/2006/main">
              <a:ext uri="{FF2B5EF4-FFF2-40B4-BE49-F238E27FC236}">
                <a16:creationId xmlns:a16="http://schemas.microsoft.com/office/drawing/2014/main" id="{85EF5740-3DAE-411B-99B6-169DA3C3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33375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defRPr>
            </a:pPr>
            <a:r>
              <a:rPr sz="1350" b="0">
                <a:solidFill>
                  <a:srgbClr val="D9E6E0"/>
                </a:solidFill>
                <a:latin typeface="NanumSquare"/>
                <a:ea typeface="NanumSquare"/>
                <a:cs typeface="NanumSquare"/>
              </a:rPr>
              <a:t>20</a:t>
            </a:r>
          </a:p>
        </p:txBody>
      </p:sp>
      <p:sp>
        <p:nvSpPr>
          <p:cNvPr id="3" name="다음 투자 미팅">
            <a:extLst xmlns:a="http://schemas.openxmlformats.org/drawingml/2006/main">
              <a:ext uri="{FF2B5EF4-FFF2-40B4-BE49-F238E27FC236}">
                <a16:creationId xmlns:a16="http://schemas.microsoft.com/office/drawing/2014/main" id="{4FB307FE-F80E-4D01-95DD-52D2FE2E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4875"/>
            <a:ext cx="10972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defRPr>
            </a:pPr>
            <a:r>
              <a:rPr sz="3450" b="1">
                <a:solidFill>
                  <a:srgbClr val="FFFFFF"/>
                </a:solidFill>
                <a:latin typeface="NanumSquare"/>
                <a:ea typeface="NanumSquare"/>
                <a:cs typeface="NanumSquare"/>
              </a:rPr>
              <a:t>다음 투자 미팅</a:t>
            </a:r>
          </a:p>
        </p:txBody>
      </p:sp>
      <p:sp>
        <p:nvSpPr>
          <p:cNvPr id="4" name="사업의 핵심 가정과 실사 범위를 함께 확정합니다.">
            <a:extLst xmlns:a="http://schemas.openxmlformats.org/drawingml/2006/main">
              <a:ext uri="{FF2B5EF4-FFF2-40B4-BE49-F238E27FC236}">
                <a16:creationId xmlns:a16="http://schemas.microsoft.com/office/drawing/2014/main" id="{1D366469-5E15-4C87-901B-CA16FBAE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025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사업의 핵심 가정과 실사 범위를 함께 확정합니다.</a:t>
            </a:r>
          </a:p>
        </p:txBody>
      </p:sp>
      <p:sp>
        <p:nvSpPr>
          <p:cNvPr id="5" name="사전 검토">
            <a:extLst xmlns:a="http://schemas.openxmlformats.org/drawingml/2006/main">
              <a:ext uri="{FF2B5EF4-FFF2-40B4-BE49-F238E27FC236}">
                <a16:creationId xmlns:a16="http://schemas.microsoft.com/office/drawing/2014/main" id="{28C5F2D7-23DB-4FC2-B5E3-231A3D8B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사전 검토</a:t>
            </a:r>
          </a:p>
        </p:txBody>
      </p:sp>
      <p:sp>
        <p:nvSpPr>
          <p:cNvPr id="6" name="공개 투자제안서·기존 IR·재무 가정 파일을 확인한 뒤 초기 고">
            <a:extLst xmlns:a="http://schemas.openxmlformats.org/drawingml/2006/main">
              <a:ext uri="{FF2B5EF4-FFF2-40B4-BE49-F238E27FC236}">
                <a16:creationId xmlns:a16="http://schemas.microsoft.com/office/drawing/2014/main" id="{2BA4ABB1-3572-44C7-A178-542F03E1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투자제안서·기존 IR·재무 가정 파일을 확인한 뒤 초기 고객군과 검증 목표를 논의합니다.</a:t>
            </a:r>
          </a:p>
        </p:txBody>
      </p:sp>
      <p:sp>
        <p:nvSpPr>
          <p:cNvPr id="7" name="미팅 의제">
            <a:extLst xmlns:a="http://schemas.openxmlformats.org/drawingml/2006/main">
              <a:ext uri="{FF2B5EF4-FFF2-40B4-BE49-F238E27FC236}">
                <a16:creationId xmlns:a16="http://schemas.microsoft.com/office/drawing/2014/main" id="{E92132B8-3E79-4EB4-B288-4950E152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미팅 의제</a:t>
            </a:r>
          </a:p>
        </p:txBody>
      </p:sp>
      <p:sp>
        <p:nvSpPr>
          <p:cNvPr id="8" name="실고객 증빙, 12개월 비용 견적, 실행 책임자, 법인·IP 범">
            <a:extLst xmlns:a="http://schemas.openxmlformats.org/drawingml/2006/main">
              <a:ext uri="{FF2B5EF4-FFF2-40B4-BE49-F238E27FC236}">
                <a16:creationId xmlns:a16="http://schemas.microsoft.com/office/drawing/2014/main" id="{D52389D2-16B6-4861-A769-8149E69F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73380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실고객 증빙, 12개월 비용 견적, 실행 책임자, 법인·IP 범위를 확인하고 단계별 투자 조건을 협의합니다.</a:t>
            </a:r>
          </a:p>
        </p:txBody>
      </p:sp>
      <p:sp>
        <p:nvSpPr>
          <p:cNvPr id="9" name="협력 요청">
            <a:extLst xmlns:a="http://schemas.openxmlformats.org/drawingml/2006/main">
              <a:ext uri="{FF2B5EF4-FFF2-40B4-BE49-F238E27FC236}">
                <a16:creationId xmlns:a16="http://schemas.microsoft.com/office/drawing/2014/main" id="{0932B1C0-28DC-41EB-976F-4E17DC7F7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defRPr>
            </a:pPr>
            <a:r>
              <a:rPr sz="2025" b="1">
                <a:solidFill>
                  <a:srgbClr val="CFDEED"/>
                </a:solidFill>
                <a:latin typeface="NanumSquare"/>
                <a:ea typeface="NanumSquare"/>
                <a:cs typeface="NanumSquare"/>
              </a:rPr>
              <a:t>협력 요청</a:t>
            </a:r>
          </a:p>
        </p:txBody>
      </p:sp>
      <p:sp>
        <p:nvSpPr>
          <p:cNvPr id="10" name="웰니스 센터 도입 파트너, 돌봄 교육 검토자와 초기 사업화 투자">
            <a:extLst xmlns:a="http://schemas.openxmlformats.org/drawingml/2006/main">
              <a:ext uri="{FF2B5EF4-FFF2-40B4-BE49-F238E27FC236}">
                <a16:creationId xmlns:a16="http://schemas.microsoft.com/office/drawing/2014/main" id="{5D61E87C-47EB-40E1-8418-AE1C0514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819650"/>
            <a:ext cx="8534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21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웰니스 센터 도입 파트너, 돌봄 교육 검토자와 초기 사업화 투자 파트너를 찾습니다.</a:t>
            </a:r>
          </a:p>
        </p:txBody>
      </p:sp>
      <p:sp>
        <p:nvSpPr>
          <p:cNvPr id="11" name="공개 협의용 투자제안서. 자금·가격·전환 목표는 경영진 확정 전">
            <a:extLst xmlns:a="http://schemas.openxmlformats.org/drawingml/2006/main">
              <a:ext uri="{FF2B5EF4-FFF2-40B4-BE49-F238E27FC236}">
                <a16:creationId xmlns:a16="http://schemas.microsoft.com/office/drawing/2014/main" id="{30A7B3C9-6684-4EC3-93BF-70F4CC717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105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공개 협의용 투자제안서. 자금·가격·전환 목표는 경영진 확정 전 계획 가정이며 실적·투자조건·수익 보장이 아닙니다.</a:t>
            </a:r>
          </a:p>
        </p:txBody>
      </p:sp>
      <p:sp>
        <p:nvSpPr>
          <p:cNvPr id="12" name="2026-10-15 기준  veggie.care  공개 협의안">
            <a:extLst xmlns:a="http://schemas.openxmlformats.org/drawingml/2006/main">
              <a:ext uri="{FF2B5EF4-FFF2-40B4-BE49-F238E27FC236}">
                <a16:creationId xmlns:a16="http://schemas.microsoft.com/office/drawing/2014/main" id="{D27B4A13-454B-41F3-B3B5-38ABCED6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defRPr>
            </a:pPr>
            <a:r>
              <a:rPr sz="900" b="0">
                <a:solidFill>
                  <a:srgbClr val="D3DDD9"/>
                </a:solidFill>
                <a:latin typeface="NanumSquare"/>
                <a:ea typeface="NanumSquare"/>
                <a:cs typeface="NanumSquare"/>
              </a:rPr>
              <a:t>2026-10-15 기준  veggie.care  공개 협의안</a:t>
            </a:r>
          </a:p>
        </p:txBody>
      </p:sp>
    </p:spTree>
    <p:extLst>
      <p:ext uri="{BB962C8B-B14F-4D97-AF65-F5344CB8AC3E}">
        <p14:creationId xmlns:p14="http://schemas.microsoft.com/office/powerpoint/2010/main" val="9681076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2026-10-14T16:13:30.5160000Z</dcterms:created>
  <dcterms:modified xsi:type="dcterms:W3CDTF">2026-10-14T16:13:30.5160000Z</dcterms:modified>
</coreProperties>
</file>